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57" r:id="rId3"/>
    <p:sldId id="259" r:id="rId4"/>
    <p:sldId id="258" r:id="rId5"/>
    <p:sldId id="262" r:id="rId6"/>
    <p:sldId id="272" r:id="rId7"/>
    <p:sldId id="260" r:id="rId8"/>
    <p:sldId id="261" r:id="rId9"/>
    <p:sldId id="263" r:id="rId10"/>
    <p:sldId id="265" r:id="rId11"/>
    <p:sldId id="266" r:id="rId12"/>
    <p:sldId id="268" r:id="rId13"/>
    <p:sldId id="273" r:id="rId14"/>
    <p:sldId id="274" r:id="rId15"/>
    <p:sldId id="275" r:id="rId16"/>
    <p:sldId id="276" r:id="rId17"/>
    <p:sldId id="277" r:id="rId18"/>
    <p:sldId id="278" r:id="rId19"/>
    <p:sldId id="279" r:id="rId20"/>
    <p:sldId id="280" r:id="rId21"/>
    <p:sldId id="269" r:id="rId22"/>
    <p:sldId id="271" r:id="rId23"/>
    <p:sldId id="270" r:id="rId24"/>
    <p:sldId id="283" r:id="rId25"/>
    <p:sldId id="281" r:id="rId26"/>
    <p:sldId id="284" r:id="rId27"/>
    <p:sldId id="285" r:id="rId28"/>
    <p:sldId id="286" r:id="rId29"/>
    <p:sldId id="287" r:id="rId30"/>
    <p:sldId id="288" r:id="rId31"/>
    <p:sldId id="290" r:id="rId32"/>
    <p:sldId id="291" r:id="rId33"/>
    <p:sldId id="292" r:id="rId34"/>
    <p:sldId id="289" r:id="rId35"/>
    <p:sldId id="26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1867" autoAdjust="0"/>
  </p:normalViewPr>
  <p:slideViewPr>
    <p:cSldViewPr snapToGrid="0">
      <p:cViewPr varScale="1">
        <p:scale>
          <a:sx n="61" d="100"/>
          <a:sy n="61" d="100"/>
        </p:scale>
        <p:origin x="1056"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3C46E5-B63C-4D6E-A9BF-3E23FAF0C1DA}" type="datetimeFigureOut">
              <a:rPr lang="en-US" smtClean="0"/>
              <a:t>5/3/2019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55894E-ED07-43E8-81F8-6D2B74F09D44}" type="slidenum">
              <a:rPr lang="en-US" smtClean="0"/>
              <a:t>‹#›</a:t>
            </a:fld>
            <a:endParaRPr lang="en-US"/>
          </a:p>
        </p:txBody>
      </p:sp>
    </p:spTree>
    <p:extLst>
      <p:ext uri="{BB962C8B-B14F-4D97-AF65-F5344CB8AC3E}">
        <p14:creationId xmlns:p14="http://schemas.microsoft.com/office/powerpoint/2010/main" val="1830280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1</a:t>
            </a:fld>
            <a:endParaRPr lang="en-US"/>
          </a:p>
        </p:txBody>
      </p:sp>
    </p:spTree>
    <p:extLst>
      <p:ext uri="{BB962C8B-B14F-4D97-AF65-F5344CB8AC3E}">
        <p14:creationId xmlns:p14="http://schemas.microsoft.com/office/powerpoint/2010/main" val="66769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Synergy</a:t>
            </a:r>
            <a:r>
              <a:rPr lang="en-US" baseline="0" dirty="0" smtClean="0"/>
              <a:t> development is all about strengthening the relationship between correctional officers, supervisors, and decision-makers.</a:t>
            </a:r>
          </a:p>
          <a:p>
            <a:r>
              <a:rPr lang="en-US" baseline="0" dirty="0" smtClean="0"/>
              <a:t>The role of supervisors is to ensure that organizational goals are met and that officers work as a team.</a:t>
            </a:r>
          </a:p>
          <a:p>
            <a:r>
              <a:rPr lang="en-US" baseline="0" dirty="0" smtClean="0"/>
              <a:t>In correctional facilities, the idea of working together is far from reach as officers seem to work alone. In other words there is a lack of team work between the officers, supervisors, and decision-makers. In overall, this affects organizational outcomes and even poses some personal challenges to the officers. </a:t>
            </a:r>
          </a:p>
        </p:txBody>
      </p:sp>
      <p:sp>
        <p:nvSpPr>
          <p:cNvPr id="4" name="Slide Number Placeholder 3"/>
          <p:cNvSpPr>
            <a:spLocks noGrp="1"/>
          </p:cNvSpPr>
          <p:nvPr>
            <p:ph type="sldNum" sz="quarter" idx="10"/>
          </p:nvPr>
        </p:nvSpPr>
        <p:spPr/>
        <p:txBody>
          <a:bodyPr/>
          <a:lstStyle/>
          <a:p>
            <a:fld id="{7E55894E-ED07-43E8-81F8-6D2B74F09D44}" type="slidenum">
              <a:rPr lang="en-US" smtClean="0"/>
              <a:t>2</a:t>
            </a:fld>
            <a:endParaRPr lang="en-US"/>
          </a:p>
        </p:txBody>
      </p:sp>
    </p:spTree>
    <p:extLst>
      <p:ext uri="{BB962C8B-B14F-4D97-AF65-F5344CB8AC3E}">
        <p14:creationId xmlns:p14="http://schemas.microsoft.com/office/powerpoint/2010/main" val="1902633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the learning objectives;</a:t>
            </a:r>
            <a:r>
              <a:rPr lang="en-US" baseline="0" dirty="0" smtClean="0"/>
              <a:t> talk about the aim of the training program, what participants are expected to learn by the end of the program</a:t>
            </a:r>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3</a:t>
            </a:fld>
            <a:endParaRPr lang="en-US"/>
          </a:p>
        </p:txBody>
      </p:sp>
    </p:spTree>
    <p:extLst>
      <p:ext uri="{BB962C8B-B14F-4D97-AF65-F5344CB8AC3E}">
        <p14:creationId xmlns:p14="http://schemas.microsoft.com/office/powerpoint/2010/main" val="702609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a:t>
            </a:r>
            <a:r>
              <a:rPr lang="en-US" baseline="0" dirty="0" smtClean="0"/>
              <a:t>n correctional officers work together, for example, help one another handle issues within the facilities, they end up doing more than one officer could have done alone. </a:t>
            </a:r>
            <a:r>
              <a:rPr lang="en-US" sz="1200" dirty="0" smtClean="0"/>
              <a:t>Jensen (2003) define synergy as a concept word that comes from the Attic Greek word “</a:t>
            </a:r>
            <a:r>
              <a:rPr lang="en-US" sz="1200" dirty="0" err="1" smtClean="0"/>
              <a:t>Synergos</a:t>
            </a:r>
            <a:r>
              <a:rPr lang="en-US" sz="1200" dirty="0" smtClean="0"/>
              <a:t>”, which means “greater effect”. Explain that it results when people work collaboratively towards a common goal. </a:t>
            </a:r>
          </a:p>
          <a:p>
            <a:endParaRPr lang="en-US" baseline="0" dirty="0" smtClean="0"/>
          </a:p>
        </p:txBody>
      </p:sp>
      <p:sp>
        <p:nvSpPr>
          <p:cNvPr id="4" name="Slide Number Placeholder 3"/>
          <p:cNvSpPr>
            <a:spLocks noGrp="1"/>
          </p:cNvSpPr>
          <p:nvPr>
            <p:ph type="sldNum" sz="quarter" idx="10"/>
          </p:nvPr>
        </p:nvSpPr>
        <p:spPr/>
        <p:txBody>
          <a:bodyPr/>
          <a:lstStyle/>
          <a:p>
            <a:fld id="{7E55894E-ED07-43E8-81F8-6D2B74F09D44}" type="slidenum">
              <a:rPr lang="en-US" smtClean="0"/>
              <a:t>4</a:t>
            </a:fld>
            <a:endParaRPr lang="en-US"/>
          </a:p>
        </p:txBody>
      </p:sp>
    </p:spTree>
    <p:extLst>
      <p:ext uri="{BB962C8B-B14F-4D97-AF65-F5344CB8AC3E}">
        <p14:creationId xmlns:p14="http://schemas.microsoft.com/office/powerpoint/2010/main" val="1322223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There</a:t>
            </a:r>
            <a:r>
              <a:rPr lang="en-US" sz="1200" baseline="0" dirty="0" smtClean="0"/>
              <a:t> are several strategies we can employ as a guideline for helping develop great teams that will help create a synergized team</a:t>
            </a:r>
            <a:r>
              <a:rPr lang="en-US" sz="1200" dirty="0" smtClean="0"/>
              <a:t>. These</a:t>
            </a:r>
            <a:r>
              <a:rPr lang="en-US" sz="1200" baseline="0" dirty="0" smtClean="0"/>
              <a:t> strategies are in the following slide. </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5</a:t>
            </a:fld>
            <a:endParaRPr lang="en-US"/>
          </a:p>
        </p:txBody>
      </p:sp>
    </p:spTree>
    <p:extLst>
      <p:ext uri="{BB962C8B-B14F-4D97-AF65-F5344CB8AC3E}">
        <p14:creationId xmlns:p14="http://schemas.microsoft.com/office/powerpoint/2010/main" val="680010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dirty="0" smtClean="0"/>
              <a:t>Explain the</a:t>
            </a:r>
            <a:r>
              <a:rPr lang="en-US" baseline="0" dirty="0" smtClean="0"/>
              <a:t> importance of being clear about the roles each officer is expected to play, the objectives, values and expectations. </a:t>
            </a:r>
          </a:p>
          <a:p>
            <a:pPr marL="171450" indent="-171450">
              <a:buFont typeface="Wingdings" panose="05000000000000000000" pitchFamily="2" charset="2"/>
              <a:buChar char="ü"/>
            </a:pPr>
            <a:r>
              <a:rPr lang="en-US" baseline="0" dirty="0" smtClean="0"/>
              <a:t>It is also important to highlight that the main cause of conflicts in the workplace is having different objectives. </a:t>
            </a:r>
          </a:p>
          <a:p>
            <a:pPr marL="171450" indent="-171450">
              <a:buFont typeface="Wingdings" panose="05000000000000000000" pitchFamily="2" charset="2"/>
              <a:buChar char="ü"/>
            </a:pPr>
            <a:r>
              <a:rPr lang="en-US" sz="1200" b="0" i="0" kern="1200" dirty="0" smtClean="0">
                <a:solidFill>
                  <a:schemeClr val="tx1"/>
                </a:solidFill>
                <a:effectLst/>
                <a:latin typeface="+mn-lt"/>
                <a:ea typeface="+mn-ea"/>
                <a:cs typeface="+mn-cs"/>
              </a:rPr>
              <a:t>Goals need to be clearly defined for each person to understand what success looks like and how they’re meant to help achieve it.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In other words, a team where everyone is shooting for different hoops is a team that won’t be winning in</a:t>
            </a:r>
            <a:r>
              <a:rPr lang="en-US" sz="1200" b="0" i="0" kern="1200" baseline="0" dirty="0" smtClean="0">
                <a:solidFill>
                  <a:schemeClr val="tx1"/>
                </a:solidFill>
                <a:effectLst/>
                <a:latin typeface="+mn-lt"/>
                <a:ea typeface="+mn-ea"/>
                <a:cs typeface="+mn-cs"/>
              </a:rPr>
              <a:t> anything</a:t>
            </a:r>
            <a:r>
              <a:rPr lang="en-US" sz="1200" b="0" i="0" kern="1200" dirty="0" smtClean="0">
                <a:solidFill>
                  <a:schemeClr val="tx1"/>
                </a:solidFill>
                <a:effectLst/>
                <a:latin typeface="+mn-lt"/>
                <a:ea typeface="+mn-ea"/>
                <a:cs typeface="+mn-cs"/>
              </a:rPr>
              <a:t>.</a:t>
            </a:r>
            <a:r>
              <a:rPr lang="en-US" sz="1200" b="0" i="0" kern="1200" baseline="0" dirty="0" smtClean="0">
                <a:solidFill>
                  <a:schemeClr val="tx1"/>
                </a:solidFill>
                <a:effectLst/>
                <a:latin typeface="+mn-lt"/>
                <a:ea typeface="+mn-ea"/>
                <a:cs typeface="+mn-cs"/>
              </a:rPr>
              <a:t> Therefore, clear goals and expectations are key to developing synergy!</a:t>
            </a:r>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E55894E-ED07-43E8-81F8-6D2B74F09D44}" type="slidenum">
              <a:rPr lang="en-US" smtClean="0"/>
              <a:t>7</a:t>
            </a:fld>
            <a:endParaRPr lang="en-US"/>
          </a:p>
        </p:txBody>
      </p:sp>
    </p:spTree>
    <p:extLst>
      <p:ext uri="{BB962C8B-B14F-4D97-AF65-F5344CB8AC3E}">
        <p14:creationId xmlns:p14="http://schemas.microsoft.com/office/powerpoint/2010/main" val="3171366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Naturally, most of the communication happens between correctional officers,</a:t>
            </a:r>
            <a:r>
              <a:rPr lang="en-US" sz="1200" b="0" i="0" kern="1200" baseline="0" dirty="0" smtClean="0">
                <a:solidFill>
                  <a:schemeClr val="tx1"/>
                </a:solidFill>
                <a:effectLst/>
                <a:latin typeface="+mn-lt"/>
                <a:ea typeface="+mn-ea"/>
                <a:cs typeface="+mn-cs"/>
              </a:rPr>
              <a:t> they do not let their supervisors know what is going on or happening in their line of duties</a:t>
            </a:r>
            <a:r>
              <a:rPr lang="en-US" sz="1200" b="0" i="0" kern="1200" dirty="0" smtClean="0">
                <a:solidFill>
                  <a:schemeClr val="tx1"/>
                </a:solidFill>
                <a:effectLst/>
                <a:latin typeface="+mn-lt"/>
                <a:ea typeface="+mn-ea"/>
                <a:cs typeface="+mn-cs"/>
              </a:rPr>
              <a:t>. Once an officer is on duty, he or she sets his eyes on the task ahead, fulfilling</a:t>
            </a:r>
            <a:r>
              <a:rPr lang="en-US" sz="1200" b="0" i="0" kern="1200" baseline="0" dirty="0" smtClean="0">
                <a:solidFill>
                  <a:schemeClr val="tx1"/>
                </a:solidFill>
                <a:effectLst/>
                <a:latin typeface="+mn-lt"/>
                <a:ea typeface="+mn-ea"/>
                <a:cs typeface="+mn-cs"/>
              </a:rPr>
              <a:t> the </a:t>
            </a:r>
            <a:r>
              <a:rPr lang="en-US" sz="1200" b="0" i="0" kern="1200" dirty="0" smtClean="0">
                <a:solidFill>
                  <a:schemeClr val="tx1"/>
                </a:solidFill>
                <a:effectLst/>
                <a:latin typeface="+mn-lt"/>
                <a:ea typeface="+mn-ea"/>
                <a:cs typeface="+mn-cs"/>
              </a:rPr>
              <a:t>roles. So</a:t>
            </a:r>
            <a:r>
              <a:rPr lang="en-US" sz="1200" b="0" i="0" kern="1200" baseline="0" dirty="0" smtClean="0">
                <a:solidFill>
                  <a:schemeClr val="tx1"/>
                </a:solidFill>
                <a:effectLst/>
                <a:latin typeface="+mn-lt"/>
                <a:ea typeface="+mn-ea"/>
                <a:cs typeface="+mn-cs"/>
              </a:rPr>
              <a:t> many problems goes unreported because of lack of proper communication between the officers and the supervisors. When supervisors learn to communicate effectively with the officers, this can surely change the game and as a result develop a synergized team. </a:t>
            </a:r>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8</a:t>
            </a:fld>
            <a:endParaRPr lang="en-US"/>
          </a:p>
        </p:txBody>
      </p:sp>
    </p:spTree>
    <p:extLst>
      <p:ext uri="{BB962C8B-B14F-4D97-AF65-F5344CB8AC3E}">
        <p14:creationId xmlns:p14="http://schemas.microsoft.com/office/powerpoint/2010/main" val="434327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a:t>
            </a:r>
            <a:r>
              <a:rPr lang="en-US" sz="1200" b="0" i="0" kern="1200" baseline="0" dirty="0" smtClean="0">
                <a:solidFill>
                  <a:schemeClr val="tx1"/>
                </a:solidFill>
                <a:effectLst/>
                <a:latin typeface="+mn-lt"/>
                <a:ea typeface="+mn-ea"/>
                <a:cs typeface="+mn-cs"/>
              </a:rPr>
              <a:t>n effective supervisor is the one who </a:t>
            </a:r>
            <a:r>
              <a:rPr lang="en-US" sz="1200" b="0" i="0" kern="1200" dirty="0" smtClean="0">
                <a:solidFill>
                  <a:schemeClr val="tx1"/>
                </a:solidFill>
                <a:effectLst/>
                <a:latin typeface="+mn-lt"/>
                <a:ea typeface="+mn-ea"/>
                <a:cs typeface="+mn-cs"/>
              </a:rPr>
              <a:t>trains his or her team well and then instills the</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belief that the officers are fully capable of performing</a:t>
            </a:r>
            <a:r>
              <a:rPr lang="en-US" sz="1200" b="0" i="0" kern="1200" baseline="0" dirty="0" smtClean="0">
                <a:solidFill>
                  <a:schemeClr val="tx1"/>
                </a:solidFill>
                <a:effectLst/>
                <a:latin typeface="+mn-lt"/>
                <a:ea typeface="+mn-ea"/>
                <a:cs typeface="+mn-cs"/>
              </a:rPr>
              <a:t> their duties well</a:t>
            </a:r>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Supervisors should know that success of the team is more important than the success of any individual player, so both</a:t>
            </a:r>
            <a:r>
              <a:rPr lang="en-US" sz="1200" b="0" i="0" kern="1200" baseline="0" dirty="0" smtClean="0">
                <a:solidFill>
                  <a:schemeClr val="tx1"/>
                </a:solidFill>
                <a:effectLst/>
                <a:latin typeface="+mn-lt"/>
                <a:ea typeface="+mn-ea"/>
                <a:cs typeface="+mn-cs"/>
              </a:rPr>
              <a:t> the officers and the supervisors need to </a:t>
            </a:r>
            <a:r>
              <a:rPr lang="en-US" sz="1200" b="0" i="0" kern="1200" dirty="0" smtClean="0">
                <a:solidFill>
                  <a:schemeClr val="tx1"/>
                </a:solidFill>
                <a:effectLst/>
                <a:latin typeface="+mn-lt"/>
                <a:ea typeface="+mn-ea"/>
                <a:cs typeface="+mn-cs"/>
              </a:rPr>
              <a:t>help each other out, and they must develop trust within themselves. By so doing,</a:t>
            </a:r>
            <a:r>
              <a:rPr lang="en-US" sz="1200" b="0" i="0" kern="1200" baseline="0" dirty="0" smtClean="0">
                <a:solidFill>
                  <a:schemeClr val="tx1"/>
                </a:solidFill>
                <a:effectLst/>
                <a:latin typeface="+mn-lt"/>
                <a:ea typeface="+mn-ea"/>
                <a:cs typeface="+mn-cs"/>
              </a:rPr>
              <a:t> the would develop a synergized team that believes in collaboration!</a:t>
            </a:r>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9</a:t>
            </a:fld>
            <a:endParaRPr lang="en-US"/>
          </a:p>
        </p:txBody>
      </p:sp>
    </p:spTree>
    <p:extLst>
      <p:ext uri="{BB962C8B-B14F-4D97-AF65-F5344CB8AC3E}">
        <p14:creationId xmlns:p14="http://schemas.microsoft.com/office/powerpoint/2010/main" val="2918372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a:t>
            </a:r>
            <a:r>
              <a:rPr lang="en-US" baseline="0" dirty="0" smtClean="0"/>
              <a:t> is important to explain the need for supervisor’s personal commitment.  </a:t>
            </a:r>
          </a:p>
          <a:p>
            <a:r>
              <a:rPr lang="en-US" baseline="0" dirty="0" smtClean="0"/>
              <a:t>Each supervisor needs to be committed to supporting the well-being of the correctional officers. </a:t>
            </a:r>
          </a:p>
          <a:p>
            <a:r>
              <a:rPr lang="en-US" baseline="0" dirty="0" smtClean="0"/>
              <a:t>This can be done by considering their personal needs and being committed in keeping them motivated. </a:t>
            </a:r>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10</a:t>
            </a:fld>
            <a:endParaRPr lang="en-US"/>
          </a:p>
        </p:txBody>
      </p:sp>
    </p:spTree>
    <p:extLst>
      <p:ext uri="{BB962C8B-B14F-4D97-AF65-F5344CB8AC3E}">
        <p14:creationId xmlns:p14="http://schemas.microsoft.com/office/powerpoint/2010/main" val="884277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You can assess the needs by conducting a survey to collect the  information you need from correctional officers’ and use it to evaluate their level of satisfaction. We</a:t>
            </a:r>
            <a:r>
              <a:rPr lang="en-US" sz="1200" baseline="0" dirty="0" smtClean="0"/>
              <a:t> all know that employee burnout and job stress are among the major issues that affect officers job performance. Conducting an assessment for each of these issues will create a clearer picture that will reflect what needs to be included in the Synergy Model. </a:t>
            </a:r>
            <a:r>
              <a:rPr lang="en-US" sz="1200" dirty="0" smtClean="0"/>
              <a:t>Lindquist &amp; Whitehead</a:t>
            </a:r>
            <a:r>
              <a:rPr lang="en-US" sz="1200" baseline="0" dirty="0" smtClean="0"/>
              <a:t> </a:t>
            </a:r>
            <a:r>
              <a:rPr lang="en-US" sz="1200" dirty="0" smtClean="0"/>
              <a:t>(1986) claim that when</a:t>
            </a:r>
            <a:r>
              <a:rPr lang="en-US" sz="1200" baseline="0" dirty="0" smtClean="0"/>
              <a:t> employees know that their personal needs are taken care of, they enjoy working, they collaborate well and focus more on the overall outcome of the organizational goals. Therefore, personal assessment will provide an understanding of the basics of motivation. The organization will know how it can utilize the aspect of motivation to create a synergized team that works better!</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11</a:t>
            </a:fld>
            <a:endParaRPr lang="en-US"/>
          </a:p>
        </p:txBody>
      </p:sp>
    </p:spTree>
    <p:extLst>
      <p:ext uri="{BB962C8B-B14F-4D97-AF65-F5344CB8AC3E}">
        <p14:creationId xmlns:p14="http://schemas.microsoft.com/office/powerpoint/2010/main" val="2065524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strategies should begin with a critical assessment of the challenges correctional officers’ encounter and with an analysis of how the system will </a:t>
            </a:r>
            <a:r>
              <a:rPr lang="en-US" baseline="0" dirty="0" smtClean="0"/>
              <a:t>respond to </a:t>
            </a:r>
            <a:r>
              <a:rPr lang="en-US" baseline="0" dirty="0" smtClean="0"/>
              <a:t>the challenges identified. The two assessments should be anchored in a theory or model that will help in developing synergy within the institution. </a:t>
            </a:r>
            <a:r>
              <a:rPr lang="en-US" baseline="0" dirty="0" smtClean="0"/>
              <a:t>For example, developing policies that will help solve the issues such as burnout and stress among correctional officers. </a:t>
            </a:r>
            <a:endParaRPr lang="en-US" dirty="0"/>
          </a:p>
        </p:txBody>
      </p:sp>
      <p:sp>
        <p:nvSpPr>
          <p:cNvPr id="4" name="Slide Number Placeholder 3"/>
          <p:cNvSpPr>
            <a:spLocks noGrp="1"/>
          </p:cNvSpPr>
          <p:nvPr>
            <p:ph type="sldNum" sz="quarter" idx="10"/>
          </p:nvPr>
        </p:nvSpPr>
        <p:spPr/>
        <p:txBody>
          <a:bodyPr/>
          <a:lstStyle/>
          <a:p>
            <a:fld id="{F7407BF2-28E8-4D7D-9A22-D4C3D0E54AC1}" type="slidenum">
              <a:rPr lang="en-US" smtClean="0"/>
              <a:t>12</a:t>
            </a:fld>
            <a:endParaRPr lang="en-US"/>
          </a:p>
        </p:txBody>
      </p:sp>
    </p:spTree>
    <p:extLst>
      <p:ext uri="{BB962C8B-B14F-4D97-AF65-F5344CB8AC3E}">
        <p14:creationId xmlns:p14="http://schemas.microsoft.com/office/powerpoint/2010/main" val="2502938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a supervisors you need to develop a strategy that will help solve challenges and issues correctional officers face.</a:t>
            </a:r>
          </a:p>
          <a:p>
            <a:r>
              <a:rPr lang="en-US" baseline="0" dirty="0" smtClean="0"/>
              <a:t>It could be an issue related to the system itself. In such a case, you need to identify the issue and have the issue known by the top-level management.</a:t>
            </a:r>
          </a:p>
          <a:p>
            <a:r>
              <a:rPr lang="en-US" baseline="0" dirty="0" smtClean="0"/>
              <a:t>The top-level management will put in resources and ensure an effective system that will benefit everyone in the </a:t>
            </a:r>
            <a:r>
              <a:rPr lang="en-US" baseline="0" dirty="0" err="1" smtClean="0"/>
              <a:t>instituation</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13</a:t>
            </a:fld>
            <a:endParaRPr lang="en-US"/>
          </a:p>
        </p:txBody>
      </p:sp>
    </p:spTree>
    <p:extLst>
      <p:ext uri="{BB962C8B-B14F-4D97-AF65-F5344CB8AC3E}">
        <p14:creationId xmlns:p14="http://schemas.microsoft.com/office/powerpoint/2010/main" val="15440899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over next slides, one at a time. Solicit responses.</a:t>
            </a:r>
          </a:p>
          <a:p>
            <a:r>
              <a:rPr lang="en-US" dirty="0" smtClean="0"/>
              <a:t>Give work examples, of what has worked for you as a supervisor.</a:t>
            </a:r>
          </a:p>
          <a:p>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14</a:t>
            </a:fld>
            <a:endParaRPr lang="en-US"/>
          </a:p>
        </p:txBody>
      </p:sp>
    </p:spTree>
    <p:extLst>
      <p:ext uri="{BB962C8B-B14F-4D97-AF65-F5344CB8AC3E}">
        <p14:creationId xmlns:p14="http://schemas.microsoft.com/office/powerpoint/2010/main" val="2727224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correctional officer</a:t>
            </a:r>
            <a:r>
              <a:rPr lang="en-US" baseline="0" dirty="0" smtClean="0"/>
              <a:t> has some roles to play, if those roles are not clearly defined, then, it would impede progress</a:t>
            </a:r>
          </a:p>
          <a:p>
            <a:r>
              <a:rPr lang="en-US" baseline="0" dirty="0" smtClean="0"/>
              <a:t>Supervisors should ensure that apart from making the officers understand their roles, they should set high expectations and provide required resources to ensure that they work effectively without any challenges</a:t>
            </a:r>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15</a:t>
            </a:fld>
            <a:endParaRPr lang="en-US"/>
          </a:p>
        </p:txBody>
      </p:sp>
    </p:spTree>
    <p:extLst>
      <p:ext uri="{BB962C8B-B14F-4D97-AF65-F5344CB8AC3E}">
        <p14:creationId xmlns:p14="http://schemas.microsoft.com/office/powerpoint/2010/main" val="3610115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r>
              <a:rPr lang="en-US" baseline="0" dirty="0" smtClean="0"/>
              <a:t> that </a:t>
            </a:r>
            <a:r>
              <a:rPr lang="en-US" sz="1200" b="0" i="0" kern="1200" baseline="0" dirty="0" smtClean="0">
                <a:solidFill>
                  <a:schemeClr val="tx1"/>
                </a:solidFill>
                <a:effectLst/>
                <a:latin typeface="+mn-lt"/>
                <a:ea typeface="+mn-ea"/>
                <a:cs typeface="+mn-cs"/>
              </a:rPr>
              <a:t>holding the officers accountable means asking them to explain </a:t>
            </a:r>
            <a:r>
              <a:rPr lang="en-US" sz="1200" b="0" i="0" kern="1200" dirty="0" smtClean="0">
                <a:solidFill>
                  <a:schemeClr val="tx1"/>
                </a:solidFill>
                <a:effectLst/>
                <a:latin typeface="+mn-lt"/>
                <a:ea typeface="+mn-ea"/>
                <a:cs typeface="+mn-cs"/>
              </a:rPr>
              <a:t>why they did (or didn't do) something</a:t>
            </a:r>
            <a:r>
              <a:rPr lang="en-US" sz="1200" b="0" i="0" kern="1200" baseline="0" dirty="0" smtClean="0">
                <a:solidFill>
                  <a:schemeClr val="tx1"/>
                </a:solidFill>
                <a:effectLst/>
                <a:latin typeface="+mn-lt"/>
                <a:ea typeface="+mn-ea"/>
                <a:cs typeface="+mn-cs"/>
              </a:rPr>
              <a:t> they were required to do. For example, why they did not file certain reports?</a:t>
            </a:r>
          </a:p>
          <a:p>
            <a:r>
              <a:rPr lang="en-US" sz="1200" b="0" i="0" kern="1200" dirty="0" smtClean="0">
                <a:solidFill>
                  <a:schemeClr val="tx1"/>
                </a:solidFill>
                <a:effectLst/>
                <a:latin typeface="+mn-lt"/>
                <a:ea typeface="+mn-ea"/>
                <a:cs typeface="+mn-cs"/>
              </a:rPr>
              <a:t>When we don't hold people accountable, the communication loop that</a:t>
            </a:r>
            <a:r>
              <a:rPr lang="en-US" sz="1200" b="0" i="0" kern="1200" baseline="0" dirty="0" smtClean="0">
                <a:solidFill>
                  <a:schemeClr val="tx1"/>
                </a:solidFill>
                <a:effectLst/>
                <a:latin typeface="+mn-lt"/>
                <a:ea typeface="+mn-ea"/>
                <a:cs typeface="+mn-cs"/>
              </a:rPr>
              <a:t> leads to poor management skills </a:t>
            </a:r>
            <a:r>
              <a:rPr lang="en-US" sz="1200" b="0" i="0" kern="1200" dirty="0" smtClean="0">
                <a:solidFill>
                  <a:schemeClr val="tx1"/>
                </a:solidFill>
                <a:effectLst/>
                <a:latin typeface="+mn-lt"/>
                <a:ea typeface="+mn-ea"/>
                <a:cs typeface="+mn-cs"/>
              </a:rPr>
              <a:t>never closes. In</a:t>
            </a:r>
            <a:r>
              <a:rPr lang="en-US" sz="1200" b="0" i="0" kern="1200" baseline="0" dirty="0" smtClean="0">
                <a:solidFill>
                  <a:schemeClr val="tx1"/>
                </a:solidFill>
                <a:effectLst/>
                <a:latin typeface="+mn-lt"/>
                <a:ea typeface="+mn-ea"/>
                <a:cs typeface="+mn-cs"/>
              </a:rPr>
              <a:t> fact, an i</a:t>
            </a:r>
            <a:r>
              <a:rPr lang="en-US" sz="1200" b="0" i="0" kern="1200" dirty="0" smtClean="0">
                <a:solidFill>
                  <a:schemeClr val="tx1"/>
                </a:solidFill>
                <a:effectLst/>
                <a:latin typeface="+mn-lt"/>
                <a:ea typeface="+mn-ea"/>
                <a:cs typeface="+mn-cs"/>
              </a:rPr>
              <a:t>ncomplete communication may lead to a whole host of organizational issues including mistakes, misunderstandings, and mistrust. So,</a:t>
            </a:r>
            <a:r>
              <a:rPr lang="en-US" sz="1200" b="0" i="0" kern="1200" baseline="0" dirty="0" smtClean="0">
                <a:solidFill>
                  <a:schemeClr val="tx1"/>
                </a:solidFill>
                <a:effectLst/>
                <a:latin typeface="+mn-lt"/>
                <a:ea typeface="+mn-ea"/>
                <a:cs typeface="+mn-cs"/>
              </a:rPr>
              <a:t> holding officers accountable is important in developing synergy. </a:t>
            </a:r>
          </a:p>
          <a:p>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16</a:t>
            </a:fld>
            <a:endParaRPr lang="en-US"/>
          </a:p>
        </p:txBody>
      </p:sp>
    </p:spTree>
    <p:extLst>
      <p:ext uri="{BB962C8B-B14F-4D97-AF65-F5344CB8AC3E}">
        <p14:creationId xmlns:p14="http://schemas.microsoft.com/office/powerpoint/2010/main" val="3529484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a:t>
            </a:r>
            <a:r>
              <a:rPr lang="en-US" baseline="0" dirty="0" smtClean="0"/>
              <a:t> over this slide by explaining that a team with negative synergy or in other words poor team dynamics includes individuals whose behaviors disrupts work flow and results in wrong choices, making poor decisions, or even making no decisions at all hence exposing the team to more internal conflicts. </a:t>
            </a:r>
          </a:p>
          <a:p>
            <a:r>
              <a:rPr lang="en-US" baseline="0" dirty="0" smtClean="0"/>
              <a:t>An effective supervisor must be an effective team leader who gets to know each individual officer, his or her behaviors, well enough to pair them successfully for shifts ahead of them. When you does this, you get a higher chance of creating a synergized team that works effectively. </a:t>
            </a:r>
          </a:p>
        </p:txBody>
      </p:sp>
      <p:sp>
        <p:nvSpPr>
          <p:cNvPr id="4" name="Slide Number Placeholder 3"/>
          <p:cNvSpPr>
            <a:spLocks noGrp="1"/>
          </p:cNvSpPr>
          <p:nvPr>
            <p:ph type="sldNum" sz="quarter" idx="10"/>
          </p:nvPr>
        </p:nvSpPr>
        <p:spPr/>
        <p:txBody>
          <a:bodyPr/>
          <a:lstStyle/>
          <a:p>
            <a:fld id="{7E55894E-ED07-43E8-81F8-6D2B74F09D44}" type="slidenum">
              <a:rPr lang="en-US" smtClean="0"/>
              <a:t>17</a:t>
            </a:fld>
            <a:endParaRPr lang="en-US"/>
          </a:p>
        </p:txBody>
      </p:sp>
    </p:spTree>
    <p:extLst>
      <p:ext uri="{BB962C8B-B14F-4D97-AF65-F5344CB8AC3E}">
        <p14:creationId xmlns:p14="http://schemas.microsoft.com/office/powerpoint/2010/main" val="2447891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Explain the primary goals of a performance evaluation system</a:t>
            </a:r>
          </a:p>
          <a:p>
            <a:r>
              <a:rPr lang="en-US" sz="1200" b="0" i="0" kern="1200" dirty="0" smtClean="0">
                <a:solidFill>
                  <a:schemeClr val="tx1"/>
                </a:solidFill>
                <a:effectLst/>
                <a:latin typeface="+mn-lt"/>
                <a:ea typeface="+mn-ea"/>
                <a:cs typeface="+mn-cs"/>
              </a:rPr>
              <a:t>It provides an equitable measurement of each officers’ contribution to the workforce, produce accurate appraisal documentation of one’s behaviors,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and help obtain a high level of quality of services</a:t>
            </a:r>
            <a:r>
              <a:rPr lang="en-US" sz="1200" b="0" i="0" kern="1200" baseline="0" dirty="0" smtClean="0">
                <a:solidFill>
                  <a:schemeClr val="tx1"/>
                </a:solidFill>
                <a:effectLst/>
                <a:latin typeface="+mn-lt"/>
                <a:ea typeface="+mn-ea"/>
                <a:cs typeface="+mn-cs"/>
              </a:rPr>
              <a:t> provided</a:t>
            </a:r>
            <a:r>
              <a:rPr lang="en-US" sz="1200" b="0" i="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18</a:t>
            </a:fld>
            <a:endParaRPr lang="en-US"/>
          </a:p>
        </p:txBody>
      </p:sp>
    </p:spTree>
    <p:extLst>
      <p:ext uri="{BB962C8B-B14F-4D97-AF65-F5344CB8AC3E}">
        <p14:creationId xmlns:p14="http://schemas.microsoft.com/office/powerpoint/2010/main" val="2177834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r>
              <a:rPr lang="en-US" baseline="0" dirty="0" smtClean="0"/>
              <a:t> that performance evaluation can help supervisors know whether or not different team players exceeded the expectations set forth</a:t>
            </a:r>
          </a:p>
          <a:p>
            <a:r>
              <a:rPr lang="en-US" baseline="0" dirty="0" smtClean="0"/>
              <a:t>Expectations are set now and then depending with the kind of goals that need to be achieved. Therefore, evaluations should be done at least after every six months to give a clear picture of how each officer is performing in the job.  The evaluation should be fair and should be reviewed by several supervisors or a reviewer to determine the fate of underperforming officers. </a:t>
            </a:r>
          </a:p>
          <a:p>
            <a:r>
              <a:rPr lang="en-US" dirty="0" smtClean="0"/>
              <a:t>If</a:t>
            </a:r>
            <a:r>
              <a:rPr lang="en-US" baseline="0" dirty="0" smtClean="0"/>
              <a:t> the evaluation shows any performance deficiencies, </a:t>
            </a:r>
            <a:r>
              <a:rPr lang="en-US" dirty="0" smtClean="0"/>
              <a:t>the officers</a:t>
            </a:r>
            <a:r>
              <a:rPr lang="en-US" baseline="0" dirty="0" smtClean="0"/>
              <a:t> should be </a:t>
            </a:r>
            <a:r>
              <a:rPr lang="en-US" dirty="0" smtClean="0"/>
              <a:t>placed on a development action plan.</a:t>
            </a:r>
            <a:r>
              <a:rPr lang="en-US" baseline="0" dirty="0" smtClean="0"/>
              <a:t> Human resource management should be involved in this plan to ensure that the appropriate officer’s improvement strategies e.g. training are put in place. </a:t>
            </a:r>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19</a:t>
            </a:fld>
            <a:endParaRPr lang="en-US"/>
          </a:p>
        </p:txBody>
      </p:sp>
    </p:spTree>
    <p:extLst>
      <p:ext uri="{BB962C8B-B14F-4D97-AF65-F5344CB8AC3E}">
        <p14:creationId xmlns:p14="http://schemas.microsoft.com/office/powerpoint/2010/main" val="34750691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20</a:t>
            </a:fld>
            <a:endParaRPr lang="en-US"/>
          </a:p>
        </p:txBody>
      </p:sp>
    </p:spTree>
    <p:extLst>
      <p:ext uri="{BB962C8B-B14F-4D97-AF65-F5344CB8AC3E}">
        <p14:creationId xmlns:p14="http://schemas.microsoft.com/office/powerpoint/2010/main" val="36739545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dirty="0" smtClean="0"/>
              <a:t>Explain that performance</a:t>
            </a:r>
            <a:r>
              <a:rPr lang="en-US" baseline="0" dirty="0" smtClean="0"/>
              <a:t> evaluation </a:t>
            </a:r>
            <a:r>
              <a:rPr lang="en-US" dirty="0" smtClean="0"/>
              <a:t>is how the department sets goals, establishes the baseline standard, feedback on past performance, identifies training needs and recognizes good work (</a:t>
            </a:r>
            <a:r>
              <a:rPr lang="en-US" dirty="0" err="1" smtClean="0"/>
              <a:t>Lidinska</a:t>
            </a:r>
            <a:r>
              <a:rPr lang="en-US" dirty="0" smtClean="0"/>
              <a:t>, &amp; </a:t>
            </a:r>
            <a:r>
              <a:rPr lang="en-US" dirty="0" err="1" smtClean="0"/>
              <a:t>Jablonsky</a:t>
            </a:r>
            <a:r>
              <a:rPr lang="en-US" dirty="0" smtClean="0"/>
              <a:t>, 2018). </a:t>
            </a:r>
          </a:p>
          <a:p>
            <a:pPr>
              <a:buFont typeface="Arial" panose="020B0604020202020204" pitchFamily="34" charset="0"/>
              <a:buNone/>
            </a:pPr>
            <a:r>
              <a:rPr lang="en-US" dirty="0" smtClean="0"/>
              <a:t>Also,</a:t>
            </a:r>
            <a:r>
              <a:rPr lang="en-US" baseline="0" dirty="0" smtClean="0"/>
              <a:t> explain how it encourages officers to work optimally and collaboratively to achieve a common goal. </a:t>
            </a:r>
            <a:endParaRPr lang="en-US" dirty="0" smtClean="0"/>
          </a:p>
        </p:txBody>
      </p:sp>
      <p:sp>
        <p:nvSpPr>
          <p:cNvPr id="4" name="Slide Number Placeholder 3"/>
          <p:cNvSpPr>
            <a:spLocks noGrp="1"/>
          </p:cNvSpPr>
          <p:nvPr>
            <p:ph type="sldNum" sz="quarter" idx="10"/>
          </p:nvPr>
        </p:nvSpPr>
        <p:spPr/>
        <p:txBody>
          <a:bodyPr/>
          <a:lstStyle/>
          <a:p>
            <a:fld id="{F7407BF2-28E8-4D7D-9A22-D4C3D0E54AC1}" type="slidenum">
              <a:rPr lang="en-US" smtClean="0"/>
              <a:t>21</a:t>
            </a:fld>
            <a:endParaRPr lang="en-US"/>
          </a:p>
        </p:txBody>
      </p:sp>
    </p:spTree>
    <p:extLst>
      <p:ext uri="{BB962C8B-B14F-4D97-AF65-F5344CB8AC3E}">
        <p14:creationId xmlns:p14="http://schemas.microsoft.com/office/powerpoint/2010/main" val="12366986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Explain that</a:t>
            </a:r>
            <a:r>
              <a:rPr lang="en-US" baseline="0" dirty="0" smtClean="0"/>
              <a:t> after break you will cover how the system can also help develop synergy.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a:t>
            </a:r>
            <a:r>
              <a:rPr lang="en-US" dirty="0" smtClean="0"/>
              <a:t>is where you</a:t>
            </a:r>
            <a:r>
              <a:rPr lang="en-US" baseline="0" dirty="0" smtClean="0"/>
              <a:t> need to evaluate the effectiveness of the system itself.  </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If the system does not </a:t>
            </a:r>
            <a:r>
              <a:rPr lang="en-US" baseline="0" dirty="0" smtClean="0"/>
              <a:t>respond to </a:t>
            </a:r>
            <a:r>
              <a:rPr lang="en-US" baseline="0" dirty="0" smtClean="0"/>
              <a:t>officer’s personal needs, </a:t>
            </a:r>
            <a:r>
              <a:rPr lang="en-US" baseline="0" dirty="0" smtClean="0"/>
              <a:t>then, a consideration for developing policies that change institutional culture </a:t>
            </a:r>
            <a:r>
              <a:rPr lang="en-US" baseline="0" dirty="0" smtClean="0"/>
              <a:t>can </a:t>
            </a:r>
            <a:r>
              <a:rPr lang="en-US" baseline="0" dirty="0" smtClean="0"/>
              <a:t>be appropriated. </a:t>
            </a:r>
            <a:endParaRPr lang="en-US" dirty="0" smtClean="0"/>
          </a:p>
          <a:p>
            <a:endParaRPr lang="en-US" dirty="0"/>
          </a:p>
        </p:txBody>
      </p:sp>
      <p:sp>
        <p:nvSpPr>
          <p:cNvPr id="4" name="Slide Number Placeholder 3"/>
          <p:cNvSpPr>
            <a:spLocks noGrp="1"/>
          </p:cNvSpPr>
          <p:nvPr>
            <p:ph type="sldNum" sz="quarter" idx="10"/>
          </p:nvPr>
        </p:nvSpPr>
        <p:spPr/>
        <p:txBody>
          <a:bodyPr/>
          <a:lstStyle/>
          <a:p>
            <a:fld id="{F7407BF2-28E8-4D7D-9A22-D4C3D0E54AC1}" type="slidenum">
              <a:rPr lang="en-US" smtClean="0"/>
              <a:t>22</a:t>
            </a:fld>
            <a:endParaRPr lang="en-US"/>
          </a:p>
        </p:txBody>
      </p:sp>
    </p:spTree>
    <p:extLst>
      <p:ext uri="{BB962C8B-B14F-4D97-AF65-F5344CB8AC3E}">
        <p14:creationId xmlns:p14="http://schemas.microsoft.com/office/powerpoint/2010/main" val="2251463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that</a:t>
            </a:r>
            <a:r>
              <a:rPr lang="en-US" baseline="0" dirty="0" smtClean="0"/>
              <a:t> supervisors has a greater responsibility for assessing whether or not the system itself creates an environment in which synergy thrives. </a:t>
            </a:r>
          </a:p>
          <a:p>
            <a:r>
              <a:rPr lang="en-US" baseline="0" dirty="0" smtClean="0"/>
              <a:t>If not, they can propose some changes at an institutional level. This is even so because they act as a bridge between the subordinates (officers) and the management. </a:t>
            </a:r>
          </a:p>
          <a:p>
            <a:r>
              <a:rPr lang="en-US" sz="1200" kern="1200" dirty="0" smtClean="0">
                <a:solidFill>
                  <a:schemeClr val="tx1"/>
                </a:solidFill>
                <a:effectLst/>
                <a:latin typeface="+mn-lt"/>
                <a:ea typeface="+mn-ea"/>
                <a:cs typeface="+mn-cs"/>
              </a:rPr>
              <a:t>Explain that synergy needs 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environment that supports and facilitates transformative changes.</a:t>
            </a:r>
          </a:p>
        </p:txBody>
      </p:sp>
      <p:sp>
        <p:nvSpPr>
          <p:cNvPr id="4" name="Slide Number Placeholder 3"/>
          <p:cNvSpPr>
            <a:spLocks noGrp="1"/>
          </p:cNvSpPr>
          <p:nvPr>
            <p:ph type="sldNum" sz="quarter" idx="10"/>
          </p:nvPr>
        </p:nvSpPr>
        <p:spPr/>
        <p:txBody>
          <a:bodyPr/>
          <a:lstStyle/>
          <a:p>
            <a:fld id="{7E55894E-ED07-43E8-81F8-6D2B74F09D44}" type="slidenum">
              <a:rPr lang="en-US" smtClean="0"/>
              <a:t>25</a:t>
            </a:fld>
            <a:endParaRPr lang="en-US"/>
          </a:p>
        </p:txBody>
      </p:sp>
    </p:spTree>
    <p:extLst>
      <p:ext uri="{BB962C8B-B14F-4D97-AF65-F5344CB8AC3E}">
        <p14:creationId xmlns:p14="http://schemas.microsoft.com/office/powerpoint/2010/main" val="4011656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Explain that </a:t>
            </a:r>
            <a:r>
              <a:rPr lang="en-US" sz="1200" kern="1200" dirty="0" smtClean="0">
                <a:solidFill>
                  <a:schemeClr val="tx1"/>
                </a:solidFill>
                <a:effectLst/>
                <a:latin typeface="+mn-lt"/>
                <a:ea typeface="+mn-ea"/>
                <a:cs typeface="+mn-cs"/>
              </a:rPr>
              <a:t>synergy</a:t>
            </a:r>
            <a:r>
              <a:rPr lang="en-US" sz="1200" kern="1200" baseline="0" dirty="0" smtClean="0">
                <a:solidFill>
                  <a:schemeClr val="tx1"/>
                </a:solidFill>
                <a:effectLst/>
                <a:latin typeface="+mn-lt"/>
                <a:ea typeface="+mn-ea"/>
                <a:cs typeface="+mn-cs"/>
              </a:rPr>
              <a:t> development</a:t>
            </a:r>
            <a:r>
              <a:rPr lang="en-US" sz="1200" kern="1200" dirty="0" smtClean="0">
                <a:solidFill>
                  <a:schemeClr val="tx1"/>
                </a:solidFill>
                <a:effectLst/>
                <a:latin typeface="+mn-lt"/>
                <a:ea typeface="+mn-ea"/>
                <a:cs typeface="+mn-cs"/>
              </a:rPr>
              <a:t> also requires resources, which include organizational culture that supports acceptance,</a:t>
            </a:r>
            <a:r>
              <a:rPr lang="en-US" sz="1200" kern="1200" baseline="0" dirty="0" smtClean="0">
                <a:solidFill>
                  <a:schemeClr val="tx1"/>
                </a:solidFill>
                <a:effectLst/>
                <a:latin typeface="+mn-lt"/>
                <a:ea typeface="+mn-ea"/>
                <a:cs typeface="+mn-cs"/>
              </a:rPr>
              <a:t> transformative </a:t>
            </a:r>
            <a:r>
              <a:rPr lang="en-US" sz="1200" kern="1200" dirty="0" smtClean="0">
                <a:solidFill>
                  <a:schemeClr val="tx1"/>
                </a:solidFill>
                <a:effectLst/>
                <a:latin typeface="+mn-lt"/>
                <a:ea typeface="+mn-ea"/>
                <a:cs typeface="+mn-cs"/>
              </a:rPr>
              <a:t>change, leadership support, and availability</a:t>
            </a:r>
            <a:r>
              <a:rPr lang="en-US" sz="1200" kern="1200" baseline="0" dirty="0" smtClean="0">
                <a:solidFill>
                  <a:schemeClr val="tx1"/>
                </a:solidFill>
                <a:effectLst/>
                <a:latin typeface="+mn-lt"/>
                <a:ea typeface="+mn-ea"/>
                <a:cs typeface="+mn-cs"/>
              </a:rPr>
              <a:t> of </a:t>
            </a:r>
            <a:r>
              <a:rPr lang="en-US" sz="1200" kern="1200" dirty="0" smtClean="0">
                <a:solidFill>
                  <a:schemeClr val="tx1"/>
                </a:solidFill>
                <a:effectLst/>
                <a:latin typeface="+mn-lt"/>
                <a:ea typeface="+mn-ea"/>
                <a:cs typeface="+mn-cs"/>
              </a:rPr>
              <a:t>staff resources.</a:t>
            </a:r>
            <a:endParaRPr lang="en-US" dirty="0" smtClean="0"/>
          </a:p>
          <a:p>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26</a:t>
            </a:fld>
            <a:endParaRPr lang="en-US"/>
          </a:p>
        </p:txBody>
      </p:sp>
    </p:spTree>
    <p:extLst>
      <p:ext uri="{BB962C8B-B14F-4D97-AF65-F5344CB8AC3E}">
        <p14:creationId xmlns:p14="http://schemas.microsoft.com/office/powerpoint/2010/main" val="5422571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r>
              <a:rPr lang="en-US" baseline="0" dirty="0" smtClean="0"/>
              <a:t> that the effectiveness of synergy development strategies highly depends on the managerial strategies put in place to support or facilitate any teamwork or transformative changes that would enhance collaboration. </a:t>
            </a:r>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27</a:t>
            </a:fld>
            <a:endParaRPr lang="en-US"/>
          </a:p>
        </p:txBody>
      </p:sp>
    </p:spTree>
    <p:extLst>
      <p:ext uri="{BB962C8B-B14F-4D97-AF65-F5344CB8AC3E}">
        <p14:creationId xmlns:p14="http://schemas.microsoft.com/office/powerpoint/2010/main" val="27404965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that</a:t>
            </a:r>
            <a:r>
              <a:rPr lang="en-US" baseline="0" dirty="0" smtClean="0"/>
              <a:t> by aligning the strategies with the existing culture, supervisors would create an environment in which synergy development becomes easier to develop. </a:t>
            </a:r>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28</a:t>
            </a:fld>
            <a:endParaRPr lang="en-US"/>
          </a:p>
        </p:txBody>
      </p:sp>
    </p:spTree>
    <p:extLst>
      <p:ext uri="{BB962C8B-B14F-4D97-AF65-F5344CB8AC3E}">
        <p14:creationId xmlns:p14="http://schemas.microsoft.com/office/powerpoint/2010/main" val="32972682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that m</a:t>
            </a:r>
            <a:r>
              <a:rPr lang="en-US" sz="1200" kern="1200" dirty="0" smtClean="0">
                <a:solidFill>
                  <a:schemeClr val="tx1"/>
                </a:solidFill>
                <a:effectLst/>
                <a:latin typeface="+mn-lt"/>
                <a:ea typeface="+mn-ea"/>
                <a:cs typeface="+mn-cs"/>
              </a:rPr>
              <a:t>ore importantly, the feedback collected from both the</a:t>
            </a:r>
            <a:r>
              <a:rPr lang="en-US" sz="1200" kern="1200" baseline="0" dirty="0" smtClean="0">
                <a:solidFill>
                  <a:schemeClr val="tx1"/>
                </a:solidFill>
                <a:effectLst/>
                <a:latin typeface="+mn-lt"/>
                <a:ea typeface="+mn-ea"/>
                <a:cs typeface="+mn-cs"/>
              </a:rPr>
              <a:t> officers and top-level management officials</a:t>
            </a:r>
            <a:r>
              <a:rPr lang="en-US" sz="1200" kern="1200" dirty="0" smtClean="0">
                <a:solidFill>
                  <a:schemeClr val="tx1"/>
                </a:solidFill>
                <a:effectLst/>
                <a:latin typeface="+mn-lt"/>
                <a:ea typeface="+mn-ea"/>
                <a:cs typeface="+mn-cs"/>
              </a:rPr>
              <a:t> will be used for the review and the repositioning of the structure, processes and administration of the program, towards realizing the desired results.</a:t>
            </a:r>
          </a:p>
          <a:p>
            <a:r>
              <a:rPr lang="en-US" sz="1200" kern="1200" dirty="0" smtClean="0">
                <a:solidFill>
                  <a:schemeClr val="tx1"/>
                </a:solidFill>
                <a:effectLst/>
                <a:latin typeface="+mn-lt"/>
                <a:ea typeface="+mn-ea"/>
                <a:cs typeface="+mn-cs"/>
              </a:rPr>
              <a:t>If necessary, explain that the implementation of the strategies for synergy</a:t>
            </a:r>
            <a:r>
              <a:rPr lang="en-US" sz="1200" kern="1200" baseline="0" dirty="0" smtClean="0">
                <a:solidFill>
                  <a:schemeClr val="tx1"/>
                </a:solidFill>
                <a:effectLst/>
                <a:latin typeface="+mn-lt"/>
                <a:ea typeface="+mn-ea"/>
                <a:cs typeface="+mn-cs"/>
              </a:rPr>
              <a:t> development</a:t>
            </a:r>
            <a:r>
              <a:rPr lang="en-US" sz="1200" kern="1200" dirty="0" smtClean="0">
                <a:solidFill>
                  <a:schemeClr val="tx1"/>
                </a:solidFill>
                <a:effectLst/>
                <a:latin typeface="+mn-lt"/>
                <a:ea typeface="+mn-ea"/>
                <a:cs typeface="+mn-cs"/>
              </a:rPr>
              <a:t> will employ a team-centered approach to realizing the anticipated changes; the team-centered approach will be instrumental in changing the cultural values of the facility, so as to ensure development</a:t>
            </a:r>
            <a:r>
              <a:rPr lang="en-US" sz="1200" kern="1200" baseline="0" dirty="0" smtClean="0">
                <a:solidFill>
                  <a:schemeClr val="tx1"/>
                </a:solidFill>
                <a:effectLst/>
                <a:latin typeface="+mn-lt"/>
                <a:ea typeface="+mn-ea"/>
                <a:cs typeface="+mn-cs"/>
              </a:rPr>
              <a:t> of positive synergy. </a:t>
            </a:r>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29</a:t>
            </a:fld>
            <a:endParaRPr lang="en-US"/>
          </a:p>
        </p:txBody>
      </p:sp>
    </p:spTree>
    <p:extLst>
      <p:ext uri="{BB962C8B-B14F-4D97-AF65-F5344CB8AC3E}">
        <p14:creationId xmlns:p14="http://schemas.microsoft.com/office/powerpoint/2010/main" val="40906068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that </a:t>
            </a:r>
            <a:r>
              <a:rPr lang="en-US" sz="1200" kern="1200" dirty="0" smtClean="0">
                <a:solidFill>
                  <a:schemeClr val="tx1"/>
                </a:solidFill>
                <a:effectLst/>
                <a:latin typeface="+mn-lt"/>
                <a:ea typeface="+mn-ea"/>
                <a:cs typeface="+mn-cs"/>
              </a:rPr>
              <a:t>through the unfreeze concept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of the change theory, supervisors</a:t>
            </a:r>
            <a:r>
              <a:rPr lang="en-US" sz="1200" kern="1200" baseline="0" dirty="0" smtClean="0">
                <a:solidFill>
                  <a:schemeClr val="tx1"/>
                </a:solidFill>
                <a:effectLst/>
                <a:latin typeface="+mn-lt"/>
                <a:ea typeface="+mn-ea"/>
                <a:cs typeface="+mn-cs"/>
              </a:rPr>
              <a:t> should take correctional officers through a process of</a:t>
            </a:r>
            <a:r>
              <a:rPr lang="en-US" sz="1200" kern="1200" dirty="0" smtClean="0">
                <a:solidFill>
                  <a:schemeClr val="tx1"/>
                </a:solidFill>
                <a:effectLst/>
                <a:latin typeface="+mn-lt"/>
                <a:ea typeface="+mn-ea"/>
                <a:cs typeface="+mn-cs"/>
              </a:rPr>
              <a:t> preparation for changes</a:t>
            </a:r>
            <a:r>
              <a:rPr lang="en-US" sz="1200" kern="1200" baseline="0" dirty="0" smtClean="0">
                <a:solidFill>
                  <a:schemeClr val="tx1"/>
                </a:solidFill>
                <a:effectLst/>
                <a:latin typeface="+mn-lt"/>
                <a:ea typeface="+mn-ea"/>
                <a:cs typeface="+mn-cs"/>
              </a:rPr>
              <a:t> made for them to work as a team. This theory will enable them to </a:t>
            </a:r>
            <a:r>
              <a:rPr lang="en-US" sz="1200" kern="1200" dirty="0" smtClean="0">
                <a:solidFill>
                  <a:schemeClr val="tx1"/>
                </a:solidFill>
                <a:effectLst/>
                <a:latin typeface="+mn-lt"/>
                <a:ea typeface="+mn-ea"/>
                <a:cs typeface="+mn-cs"/>
              </a:rPr>
              <a:t>accept the need for collaboration</a:t>
            </a:r>
            <a:r>
              <a:rPr lang="en-US" sz="1200" kern="1200" baseline="0" dirty="0" smtClean="0">
                <a:solidFill>
                  <a:schemeClr val="tx1"/>
                </a:solidFill>
                <a:effectLst/>
                <a:latin typeface="+mn-lt"/>
                <a:ea typeface="+mn-ea"/>
                <a:cs typeface="+mn-cs"/>
              </a:rPr>
              <a:t> hence developing high levels of synergy. </a:t>
            </a:r>
          </a:p>
          <a:p>
            <a:r>
              <a:rPr lang="en-US" sz="1200" kern="1200" dirty="0" smtClean="0">
                <a:solidFill>
                  <a:schemeClr val="tx1"/>
                </a:solidFill>
                <a:effectLst/>
                <a:latin typeface="+mn-lt"/>
                <a:ea typeface="+mn-ea"/>
                <a:cs typeface="+mn-cs"/>
              </a:rPr>
              <a:t>The execution of synergy</a:t>
            </a:r>
            <a:r>
              <a:rPr lang="en-US" sz="1200" kern="1200" baseline="0" dirty="0" smtClean="0">
                <a:solidFill>
                  <a:schemeClr val="tx1"/>
                </a:solidFill>
                <a:effectLst/>
                <a:latin typeface="+mn-lt"/>
                <a:ea typeface="+mn-ea"/>
                <a:cs typeface="+mn-cs"/>
              </a:rPr>
              <a:t> development strategies should be </a:t>
            </a:r>
            <a:r>
              <a:rPr lang="en-US" sz="1200" kern="1200" dirty="0" smtClean="0">
                <a:solidFill>
                  <a:schemeClr val="tx1"/>
                </a:solidFill>
                <a:effectLst/>
                <a:latin typeface="+mn-lt"/>
                <a:ea typeface="+mn-ea"/>
                <a:cs typeface="+mn-cs"/>
              </a:rPr>
              <a:t>created in a way that sees to the implementation of the change theory through improving on the aspects that enhance officers’ contentment and also to transform the ideals and culture that</a:t>
            </a:r>
            <a:r>
              <a:rPr lang="en-US" sz="1200" kern="1200" baseline="0" dirty="0" smtClean="0">
                <a:solidFill>
                  <a:schemeClr val="tx1"/>
                </a:solidFill>
                <a:effectLst/>
                <a:latin typeface="+mn-lt"/>
                <a:ea typeface="+mn-ea"/>
                <a:cs typeface="+mn-cs"/>
              </a:rPr>
              <a:t> would make it difficult for supervisors’ to effectively use the strategies discussed earlier to develop synergy within the facility. </a:t>
            </a:r>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30</a:t>
            </a:fld>
            <a:endParaRPr lang="en-US"/>
          </a:p>
        </p:txBody>
      </p:sp>
    </p:spTree>
    <p:extLst>
      <p:ext uri="{BB962C8B-B14F-4D97-AF65-F5344CB8AC3E}">
        <p14:creationId xmlns:p14="http://schemas.microsoft.com/office/powerpoint/2010/main" val="27714078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r>
              <a:rPr lang="en-US" baseline="0" dirty="0" smtClean="0"/>
              <a:t> that supervisors should be able to evaluate how officers’ feel about teamwork. </a:t>
            </a:r>
          </a:p>
          <a:p>
            <a:r>
              <a:rPr lang="en-US" baseline="0" dirty="0" smtClean="0"/>
              <a:t>They can do so by having the officers participate in a survey that will be used to determine if they work effectively and collaboratively to achieve greater success. </a:t>
            </a:r>
          </a:p>
        </p:txBody>
      </p:sp>
      <p:sp>
        <p:nvSpPr>
          <p:cNvPr id="4" name="Slide Number Placeholder 3"/>
          <p:cNvSpPr>
            <a:spLocks noGrp="1"/>
          </p:cNvSpPr>
          <p:nvPr>
            <p:ph type="sldNum" sz="quarter" idx="10"/>
          </p:nvPr>
        </p:nvSpPr>
        <p:spPr/>
        <p:txBody>
          <a:bodyPr/>
          <a:lstStyle/>
          <a:p>
            <a:fld id="{7E55894E-ED07-43E8-81F8-6D2B74F09D44}" type="slidenum">
              <a:rPr lang="en-US" smtClean="0"/>
              <a:t>31</a:t>
            </a:fld>
            <a:endParaRPr lang="en-US"/>
          </a:p>
        </p:txBody>
      </p:sp>
    </p:spTree>
    <p:extLst>
      <p:ext uri="{BB962C8B-B14F-4D97-AF65-F5344CB8AC3E}">
        <p14:creationId xmlns:p14="http://schemas.microsoft.com/office/powerpoint/2010/main" val="9807663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As a concluding remark, explain that </a:t>
            </a:r>
            <a:r>
              <a:rPr lang="en-US" sz="2000" dirty="0" smtClean="0"/>
              <a:t>when people come together to work for a common goal, core values, the potential for extraordinary achievement is inevitable.</a:t>
            </a:r>
            <a:r>
              <a:rPr lang="en-US" sz="2000" baseline="0" dirty="0" smtClean="0"/>
              <a:t> </a:t>
            </a:r>
            <a:endParaRPr lang="en-US" sz="2000" dirty="0" smtClean="0"/>
          </a:p>
          <a:p>
            <a:endParaRPr lang="en-US" dirty="0"/>
          </a:p>
        </p:txBody>
      </p:sp>
      <p:sp>
        <p:nvSpPr>
          <p:cNvPr id="4" name="Slide Number Placeholder 3"/>
          <p:cNvSpPr>
            <a:spLocks noGrp="1"/>
          </p:cNvSpPr>
          <p:nvPr>
            <p:ph type="sldNum" sz="quarter" idx="10"/>
          </p:nvPr>
        </p:nvSpPr>
        <p:spPr/>
        <p:txBody>
          <a:bodyPr/>
          <a:lstStyle/>
          <a:p>
            <a:fld id="{7E55894E-ED07-43E8-81F8-6D2B74F09D44}" type="slidenum">
              <a:rPr lang="en-US" smtClean="0"/>
              <a:t>32</a:t>
            </a:fld>
            <a:endParaRPr lang="en-US"/>
          </a:p>
        </p:txBody>
      </p:sp>
    </p:spTree>
    <p:extLst>
      <p:ext uri="{BB962C8B-B14F-4D97-AF65-F5344CB8AC3E}">
        <p14:creationId xmlns:p14="http://schemas.microsoft.com/office/powerpoint/2010/main" val="28106741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of Course, Complete evaluations.</a:t>
            </a:r>
          </a:p>
        </p:txBody>
      </p:sp>
      <p:sp>
        <p:nvSpPr>
          <p:cNvPr id="4" name="Slide Number Placeholder 3"/>
          <p:cNvSpPr>
            <a:spLocks noGrp="1"/>
          </p:cNvSpPr>
          <p:nvPr>
            <p:ph type="sldNum" sz="quarter" idx="5"/>
          </p:nvPr>
        </p:nvSpPr>
        <p:spPr/>
        <p:txBody>
          <a:bodyPr/>
          <a:lstStyle/>
          <a:p>
            <a:fld id="{71B0B28D-329C-4CF0-BBFE-C3324B49712F}" type="slidenum">
              <a:rPr lang="en-US" smtClean="0"/>
              <a:t>33</a:t>
            </a:fld>
            <a:endParaRPr lang="en-US"/>
          </a:p>
        </p:txBody>
      </p:sp>
    </p:spTree>
    <p:extLst>
      <p:ext uri="{BB962C8B-B14F-4D97-AF65-F5344CB8AC3E}">
        <p14:creationId xmlns:p14="http://schemas.microsoft.com/office/powerpoint/2010/main" val="9881123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407BF2-28E8-4D7D-9A22-D4C3D0E54AC1}" type="slidenum">
              <a:rPr lang="en-US" smtClean="0"/>
              <a:t>34</a:t>
            </a:fld>
            <a:endParaRPr lang="en-US" dirty="0"/>
          </a:p>
        </p:txBody>
      </p:sp>
    </p:spTree>
    <p:extLst>
      <p:ext uri="{BB962C8B-B14F-4D97-AF65-F5344CB8AC3E}">
        <p14:creationId xmlns:p14="http://schemas.microsoft.com/office/powerpoint/2010/main" val="4102317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49830D2-E749-4044-808B-E414E241FEDF}" type="datetimeFigureOut">
              <a:rPr lang="en-US" smtClean="0"/>
              <a:t>5/3/2019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4E3F2-7190-4FDC-AEC2-BA48969FDDEB}" type="slidenum">
              <a:rPr lang="en-US" smtClean="0"/>
              <a:t>‹#›</a:t>
            </a:fld>
            <a:endParaRPr lang="en-US"/>
          </a:p>
        </p:txBody>
      </p:sp>
    </p:spTree>
    <p:extLst>
      <p:ext uri="{BB962C8B-B14F-4D97-AF65-F5344CB8AC3E}">
        <p14:creationId xmlns:p14="http://schemas.microsoft.com/office/powerpoint/2010/main" val="2759584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9830D2-E749-4044-808B-E414E241FEDF}" type="datetimeFigureOut">
              <a:rPr lang="en-US" smtClean="0"/>
              <a:t>5/3/2019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4E3F2-7190-4FDC-AEC2-BA48969FDDEB}" type="slidenum">
              <a:rPr lang="en-US" smtClean="0"/>
              <a:t>‹#›</a:t>
            </a:fld>
            <a:endParaRPr lang="en-US"/>
          </a:p>
        </p:txBody>
      </p:sp>
    </p:spTree>
    <p:extLst>
      <p:ext uri="{BB962C8B-B14F-4D97-AF65-F5344CB8AC3E}">
        <p14:creationId xmlns:p14="http://schemas.microsoft.com/office/powerpoint/2010/main" val="760077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9830D2-E749-4044-808B-E414E241FEDF}" type="datetimeFigureOut">
              <a:rPr lang="en-US" smtClean="0"/>
              <a:t>5/3/2019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4E3F2-7190-4FDC-AEC2-BA48969FDDEB}" type="slidenum">
              <a:rPr lang="en-US" smtClean="0"/>
              <a:t>‹#›</a:t>
            </a:fld>
            <a:endParaRPr lang="en-US"/>
          </a:p>
        </p:txBody>
      </p:sp>
    </p:spTree>
    <p:extLst>
      <p:ext uri="{BB962C8B-B14F-4D97-AF65-F5344CB8AC3E}">
        <p14:creationId xmlns:p14="http://schemas.microsoft.com/office/powerpoint/2010/main" val="650543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49830D2-E749-4044-808B-E414E241FEDF}" type="datetimeFigureOut">
              <a:rPr lang="en-US" smtClean="0"/>
              <a:t>5/3/2019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74E3F2-7190-4FDC-AEC2-BA48969FDDEB}" type="slidenum">
              <a:rPr lang="en-US" smtClean="0"/>
              <a:t>‹#›</a:t>
            </a:fld>
            <a:endParaRPr lang="en-US"/>
          </a:p>
        </p:txBody>
      </p:sp>
    </p:spTree>
    <p:extLst>
      <p:ext uri="{BB962C8B-B14F-4D97-AF65-F5344CB8AC3E}">
        <p14:creationId xmlns:p14="http://schemas.microsoft.com/office/powerpoint/2010/main" val="1533287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49830D2-E749-4044-808B-E414E241FEDF}" type="datetimeFigureOut">
              <a:rPr lang="en-US" smtClean="0"/>
              <a:t>5/3/2019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74E3F2-7190-4FDC-AEC2-BA48969FDDEB}" type="slidenum">
              <a:rPr lang="en-US" smtClean="0"/>
              <a:t>‹#›</a:t>
            </a:fld>
            <a:endParaRPr lang="en-US"/>
          </a:p>
        </p:txBody>
      </p:sp>
    </p:spTree>
    <p:extLst>
      <p:ext uri="{BB962C8B-B14F-4D97-AF65-F5344CB8AC3E}">
        <p14:creationId xmlns:p14="http://schemas.microsoft.com/office/powerpoint/2010/main" val="1474458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49830D2-E749-4044-808B-E414E241FEDF}" type="datetimeFigureOut">
              <a:rPr lang="en-US" smtClean="0"/>
              <a:t>5/3/2019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74E3F2-7190-4FDC-AEC2-BA48969FDDEB}" type="slidenum">
              <a:rPr lang="en-US" smtClean="0"/>
              <a:t>‹#›</a:t>
            </a:fld>
            <a:endParaRPr lang="en-US"/>
          </a:p>
        </p:txBody>
      </p:sp>
    </p:spTree>
    <p:extLst>
      <p:ext uri="{BB962C8B-B14F-4D97-AF65-F5344CB8AC3E}">
        <p14:creationId xmlns:p14="http://schemas.microsoft.com/office/powerpoint/2010/main" val="3121515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9830D2-E749-4044-808B-E414E241FEDF}" type="datetimeFigureOut">
              <a:rPr lang="en-US" smtClean="0"/>
              <a:t>5/3/2019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74E3F2-7190-4FDC-AEC2-BA48969FDDEB}" type="slidenum">
              <a:rPr lang="en-US" smtClean="0"/>
              <a:t>‹#›</a:t>
            </a:fld>
            <a:endParaRPr lang="en-US"/>
          </a:p>
        </p:txBody>
      </p:sp>
    </p:spTree>
    <p:extLst>
      <p:ext uri="{BB962C8B-B14F-4D97-AF65-F5344CB8AC3E}">
        <p14:creationId xmlns:p14="http://schemas.microsoft.com/office/powerpoint/2010/main" val="2636877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9830D2-E749-4044-808B-E414E241FEDF}" type="datetimeFigureOut">
              <a:rPr lang="en-US" smtClean="0"/>
              <a:t>5/3/2019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74E3F2-7190-4FDC-AEC2-BA48969FDDEB}" type="slidenum">
              <a:rPr lang="en-US" smtClean="0"/>
              <a:t>‹#›</a:t>
            </a:fld>
            <a:endParaRPr lang="en-US"/>
          </a:p>
        </p:txBody>
      </p:sp>
    </p:spTree>
    <p:extLst>
      <p:ext uri="{BB962C8B-B14F-4D97-AF65-F5344CB8AC3E}">
        <p14:creationId xmlns:p14="http://schemas.microsoft.com/office/powerpoint/2010/main" val="3253782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9830D2-E749-4044-808B-E414E241FEDF}" type="datetimeFigureOut">
              <a:rPr lang="en-US" smtClean="0"/>
              <a:t>5/3/2019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74E3F2-7190-4FDC-AEC2-BA48969FDDEB}" type="slidenum">
              <a:rPr lang="en-US" smtClean="0"/>
              <a:t>‹#›</a:t>
            </a:fld>
            <a:endParaRPr lang="en-US"/>
          </a:p>
        </p:txBody>
      </p:sp>
    </p:spTree>
    <p:extLst>
      <p:ext uri="{BB962C8B-B14F-4D97-AF65-F5344CB8AC3E}">
        <p14:creationId xmlns:p14="http://schemas.microsoft.com/office/powerpoint/2010/main" val="3165701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9830D2-E749-4044-808B-E414E241FEDF}" type="datetimeFigureOut">
              <a:rPr lang="en-US" smtClean="0"/>
              <a:t>5/3/2019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4E3F2-7190-4FDC-AEC2-BA48969FDDEB}" type="slidenum">
              <a:rPr lang="en-US" smtClean="0"/>
              <a:t>‹#›</a:t>
            </a:fld>
            <a:endParaRPr lang="en-US"/>
          </a:p>
        </p:txBody>
      </p:sp>
    </p:spTree>
    <p:extLst>
      <p:ext uri="{BB962C8B-B14F-4D97-AF65-F5344CB8AC3E}">
        <p14:creationId xmlns:p14="http://schemas.microsoft.com/office/powerpoint/2010/main" val="2949881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9830D2-E749-4044-808B-E414E241FEDF}" type="datetimeFigureOut">
              <a:rPr lang="en-US" smtClean="0"/>
              <a:t>5/3/2019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4E3F2-7190-4FDC-AEC2-BA48969FDDEB}"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08410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9830D2-E749-4044-808B-E414E241FEDF}" type="datetimeFigureOut">
              <a:rPr lang="en-US" smtClean="0"/>
              <a:t>5/3/2019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4E3F2-7190-4FDC-AEC2-BA48969FDDEB}" type="slidenum">
              <a:rPr lang="en-US" smtClean="0"/>
              <a:t>‹#›</a:t>
            </a:fld>
            <a:endParaRPr lang="en-US"/>
          </a:p>
        </p:txBody>
      </p:sp>
    </p:spTree>
    <p:extLst>
      <p:ext uri="{BB962C8B-B14F-4D97-AF65-F5344CB8AC3E}">
        <p14:creationId xmlns:p14="http://schemas.microsoft.com/office/powerpoint/2010/main" val="2385249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9830D2-E749-4044-808B-E414E241FEDF}" type="datetimeFigureOut">
              <a:rPr lang="en-US" smtClean="0"/>
              <a:t>5/3/2019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4E3F2-7190-4FDC-AEC2-BA48969FDDE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95253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9830D2-E749-4044-808B-E414E241FEDF}" type="datetimeFigureOut">
              <a:rPr lang="en-US" smtClean="0"/>
              <a:t>5/3/2019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4E3F2-7190-4FDC-AEC2-BA48969FDDEB}" type="slidenum">
              <a:rPr lang="en-US" smtClean="0"/>
              <a:t>‹#›</a:t>
            </a:fld>
            <a:endParaRPr lang="en-US"/>
          </a:p>
        </p:txBody>
      </p:sp>
    </p:spTree>
    <p:extLst>
      <p:ext uri="{BB962C8B-B14F-4D97-AF65-F5344CB8AC3E}">
        <p14:creationId xmlns:p14="http://schemas.microsoft.com/office/powerpoint/2010/main" val="11451389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9830D2-E749-4044-808B-E414E241FEDF}" type="datetimeFigureOut">
              <a:rPr lang="en-US" smtClean="0"/>
              <a:t>5/3/2019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4E3F2-7190-4FDC-AEC2-BA48969FDDEB}" type="slidenum">
              <a:rPr lang="en-US" smtClean="0"/>
              <a:t>‹#›</a:t>
            </a:fld>
            <a:endParaRPr lang="en-US"/>
          </a:p>
        </p:txBody>
      </p:sp>
    </p:spTree>
    <p:extLst>
      <p:ext uri="{BB962C8B-B14F-4D97-AF65-F5344CB8AC3E}">
        <p14:creationId xmlns:p14="http://schemas.microsoft.com/office/powerpoint/2010/main" val="12887497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49830D2-E749-4044-808B-E414E241FEDF}" type="datetimeFigureOut">
              <a:rPr lang="en-US" smtClean="0"/>
              <a:t>5/3/2019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74E3F2-7190-4FDC-AEC2-BA48969FDDEB}" type="slidenum">
              <a:rPr lang="en-US" smtClean="0"/>
              <a:t>‹#›</a:t>
            </a:fld>
            <a:endParaRPr lang="en-US"/>
          </a:p>
        </p:txBody>
      </p:sp>
    </p:spTree>
    <p:extLst>
      <p:ext uri="{BB962C8B-B14F-4D97-AF65-F5344CB8AC3E}">
        <p14:creationId xmlns:p14="http://schemas.microsoft.com/office/powerpoint/2010/main" val="3954061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49830D2-E749-4044-808B-E414E241FEDF}" type="datetimeFigureOut">
              <a:rPr lang="en-US" smtClean="0"/>
              <a:t>5/3/2019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D74E3F2-7190-4FDC-AEC2-BA48969FDDEB}" type="slidenum">
              <a:rPr lang="en-US" smtClean="0"/>
              <a:t>‹#›</a:t>
            </a:fld>
            <a:endParaRPr lang="en-US"/>
          </a:p>
        </p:txBody>
      </p:sp>
    </p:spTree>
    <p:extLst>
      <p:ext uri="{BB962C8B-B14F-4D97-AF65-F5344CB8AC3E}">
        <p14:creationId xmlns:p14="http://schemas.microsoft.com/office/powerpoint/2010/main" val="32231007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hyperlink" Target="https://cmoe.com/blog/characteristics-great-team-player/"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4" descr="header">
            <a:extLst>
              <a:ext uri="{FF2B5EF4-FFF2-40B4-BE49-F238E27FC236}">
                <a16:creationId xmlns="" xmlns:a16="http://schemas.microsoft.com/office/drawing/2014/main" id="{E8E3E987-7F35-4DD2-9EE1-C7F2EF3582E1}"/>
              </a:ext>
            </a:extLst>
          </p:cNvPr>
          <p:cNvGrpSpPr/>
          <p:nvPr/>
        </p:nvGrpSpPr>
        <p:grpSpPr>
          <a:xfrm>
            <a:off x="324550" y="0"/>
            <a:ext cx="11485377" cy="2624822"/>
            <a:chOff x="-4511004" y="2681529"/>
            <a:chExt cx="5238593" cy="1945062"/>
          </a:xfrm>
        </p:grpSpPr>
        <p:sp>
          <p:nvSpPr>
            <p:cNvPr id="6" name="Rectangle 5">
              <a:extLst>
                <a:ext uri="{FF2B5EF4-FFF2-40B4-BE49-F238E27FC236}">
                  <a16:creationId xmlns="" xmlns:a16="http://schemas.microsoft.com/office/drawing/2014/main" id="{D8F73AFE-DDF4-411C-8A7F-EAC0DD63101F}"/>
                </a:ext>
              </a:extLst>
            </p:cNvPr>
            <p:cNvSpPr/>
            <p:nvPr/>
          </p:nvSpPr>
          <p:spPr>
            <a:xfrm>
              <a:off x="-4511004" y="2905287"/>
              <a:ext cx="5238593" cy="1522594"/>
            </a:xfrm>
            <a:prstGeom prst="rect">
              <a:avLst/>
            </a:prstGeom>
            <a:solidFill>
              <a:srgbClr val="2F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 xmlns:a16="http://schemas.microsoft.com/office/drawing/2014/main" id="{B6C834F9-AA31-4233-BA8A-75A0061D9419}"/>
                </a:ext>
              </a:extLst>
            </p:cNvPr>
            <p:cNvSpPr/>
            <p:nvPr/>
          </p:nvSpPr>
          <p:spPr>
            <a:xfrm>
              <a:off x="-4193322" y="2681529"/>
              <a:ext cx="1997431" cy="19450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 xmlns:a16="http://schemas.microsoft.com/office/drawing/2014/main" id="{958EB7BC-9363-4EA9-94A2-77C11FC853E4}"/>
                </a:ext>
              </a:extLst>
            </p:cNvPr>
            <p:cNvSpPr/>
            <p:nvPr/>
          </p:nvSpPr>
          <p:spPr>
            <a:xfrm>
              <a:off x="-4068064" y="2781811"/>
              <a:ext cx="1746913" cy="1746913"/>
            </a:xfrm>
            <a:prstGeom prst="ellipse">
              <a:avLst/>
            </a:prstGeom>
            <a:solidFill>
              <a:srgbClr val="008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t>Synergy Development</a:t>
              </a:r>
              <a:endParaRPr lang="en-US" sz="2200" dirty="0"/>
            </a:p>
          </p:txBody>
        </p:sp>
      </p:grpSp>
      <p:sp>
        <p:nvSpPr>
          <p:cNvPr id="4" name="Rectangle 3"/>
          <p:cNvSpPr/>
          <p:nvPr/>
        </p:nvSpPr>
        <p:spPr>
          <a:xfrm>
            <a:off x="5674953" y="349119"/>
            <a:ext cx="5814215" cy="1754326"/>
          </a:xfrm>
          <a:prstGeom prst="rect">
            <a:avLst/>
          </a:prstGeom>
        </p:spPr>
        <p:txBody>
          <a:bodyPr wrap="square">
            <a:spAutoFit/>
          </a:bodyPr>
          <a:lstStyle/>
          <a:p>
            <a:r>
              <a:rPr lang="en-US" sz="3600" b="1" dirty="0" smtClean="0">
                <a:solidFill>
                  <a:schemeClr val="tx2">
                    <a:lumMod val="20000"/>
                    <a:lumOff val="80000"/>
                  </a:schemeClr>
                </a:solidFill>
                <a:latin typeface="Segoe UI Semibold" panose="020B0702040204020203" pitchFamily="34" charset="0"/>
              </a:rPr>
              <a:t>Enhancing the Development of Synergy Within the Group</a:t>
            </a:r>
            <a:endParaRPr lang="en-US" sz="3600" dirty="0">
              <a:solidFill>
                <a:schemeClr val="tx2">
                  <a:lumMod val="20000"/>
                  <a:lumOff val="80000"/>
                </a:schemeClr>
              </a:solidFill>
              <a:latin typeface="Segoe UI Semibold" panose="020B0702040204020203" pitchFamily="34" charset="0"/>
            </a:endParaRPr>
          </a:p>
        </p:txBody>
      </p:sp>
      <p:sp>
        <p:nvSpPr>
          <p:cNvPr id="26" name="TextBox 25">
            <a:extLst>
              <a:ext uri="{FF2B5EF4-FFF2-40B4-BE49-F238E27FC236}">
                <a16:creationId xmlns:a16="http://schemas.microsoft.com/office/drawing/2014/main" xmlns="" id="{AD9ED3C7-456E-4AF2-AA1D-87367F8F856B}"/>
              </a:ext>
            </a:extLst>
          </p:cNvPr>
          <p:cNvSpPr txBox="1"/>
          <p:nvPr/>
        </p:nvSpPr>
        <p:spPr>
          <a:xfrm>
            <a:off x="1295676" y="4054266"/>
            <a:ext cx="5333127" cy="1785104"/>
          </a:xfrm>
          <a:prstGeom prst="rect">
            <a:avLst/>
          </a:prstGeom>
          <a:noFill/>
        </p:spPr>
        <p:txBody>
          <a:bodyPr wrap="none" rtlCol="0">
            <a:spAutoFit/>
          </a:bodyPr>
          <a:lstStyle/>
          <a:p>
            <a:r>
              <a:rPr lang="en-US" sz="2200" dirty="0" smtClean="0"/>
              <a:t>Prepared By</a:t>
            </a:r>
            <a:r>
              <a:rPr lang="en-US" sz="2200" dirty="0" smtClean="0"/>
              <a:t>:</a:t>
            </a:r>
          </a:p>
          <a:p>
            <a:r>
              <a:rPr lang="en-US" sz="2200" dirty="0" smtClean="0"/>
              <a:t> </a:t>
            </a:r>
            <a:endParaRPr lang="en-US" sz="2200" dirty="0"/>
          </a:p>
          <a:p>
            <a:r>
              <a:rPr lang="en-US" sz="2200" dirty="0" smtClean="0"/>
              <a:t>Institution:</a:t>
            </a:r>
            <a:endParaRPr lang="en-US" sz="2200" dirty="0"/>
          </a:p>
          <a:p>
            <a:endParaRPr lang="en-US" sz="2200" dirty="0"/>
          </a:p>
          <a:p>
            <a:r>
              <a:rPr lang="en-US" sz="2200" dirty="0"/>
              <a:t>Prepared for Criminal Justice </a:t>
            </a:r>
            <a:r>
              <a:rPr lang="en-US" sz="2200" dirty="0" smtClean="0"/>
              <a:t>Leadership</a:t>
            </a:r>
            <a:endParaRPr lang="en-US" sz="2200" dirty="0"/>
          </a:p>
        </p:txBody>
      </p:sp>
    </p:spTree>
    <p:extLst>
      <p:ext uri="{BB962C8B-B14F-4D97-AF65-F5344CB8AC3E}">
        <p14:creationId xmlns:p14="http://schemas.microsoft.com/office/powerpoint/2010/main" val="3432126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53699" y="1078047"/>
            <a:ext cx="4896173" cy="1325563"/>
          </a:xfrm>
        </p:spPr>
        <p:txBody>
          <a:bodyPr/>
          <a:lstStyle/>
          <a:p>
            <a:r>
              <a:rPr lang="en-US" sz="4200" b="1" dirty="0" smtClean="0">
                <a:latin typeface="Segoe UI Semibold" panose="020B0702040204020203" pitchFamily="34" charset="0"/>
              </a:rPr>
              <a:t>Introduction</a:t>
            </a:r>
            <a:endParaRPr lang="en-US" sz="4200" b="1" dirty="0">
              <a:latin typeface="Segoe UI Semibold" panose="020B0702040204020203" pitchFamily="34" charset="0"/>
            </a:endParaRPr>
          </a:p>
        </p:txBody>
      </p:sp>
      <p:sp>
        <p:nvSpPr>
          <p:cNvPr id="6" name="Text Placeholder 2">
            <a:extLst>
              <a:ext uri="{FF2B5EF4-FFF2-40B4-BE49-F238E27FC236}">
                <a16:creationId xmlns="" xmlns:a16="http://schemas.microsoft.com/office/drawing/2014/main" id="{E0AD801E-7C68-4B4E-816F-4870B4910EB0}"/>
              </a:ext>
            </a:extLst>
          </p:cNvPr>
          <p:cNvSpPr txBox="1">
            <a:spLocks/>
          </p:cNvSpPr>
          <p:nvPr/>
        </p:nvSpPr>
        <p:spPr>
          <a:xfrm>
            <a:off x="853699" y="2171135"/>
            <a:ext cx="8533410" cy="18971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800" b="1" dirty="0" smtClean="0"/>
          </a:p>
          <a:p>
            <a:pPr marL="0" indent="0">
              <a:buNone/>
            </a:pPr>
            <a:r>
              <a:rPr lang="en-US" sz="3800" dirty="0" smtClean="0"/>
              <a:t>Understanding synergy and how it affects Correctional Officers.</a:t>
            </a:r>
          </a:p>
          <a:p>
            <a:endParaRPr lang="en-US" sz="3800" dirty="0"/>
          </a:p>
        </p:txBody>
      </p:sp>
    </p:spTree>
    <p:extLst>
      <p:ext uri="{BB962C8B-B14F-4D97-AF65-F5344CB8AC3E}">
        <p14:creationId xmlns:p14="http://schemas.microsoft.com/office/powerpoint/2010/main" val="1663845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a:xfrm>
            <a:off x="677334" y="1487837"/>
            <a:ext cx="9908009" cy="4138048"/>
          </a:xfrm>
        </p:spPr>
        <p:txBody>
          <a:bodyPr>
            <a:normAutofit/>
          </a:bodyPr>
          <a:lstStyle/>
          <a:p>
            <a:pPr marL="0" indent="0">
              <a:buNone/>
            </a:pPr>
            <a:r>
              <a:rPr lang="en-US" sz="2600" b="1" dirty="0"/>
              <a:t>By the end of this training program, </a:t>
            </a:r>
            <a:r>
              <a:rPr lang="en-US" sz="2600" b="1" dirty="0" smtClean="0"/>
              <a:t>supervisors (participants) </a:t>
            </a:r>
            <a:r>
              <a:rPr lang="en-US" sz="2600" b="1" dirty="0"/>
              <a:t>will be able to</a:t>
            </a:r>
            <a:r>
              <a:rPr lang="en-US" sz="2600" dirty="0" smtClean="0"/>
              <a:t>:</a:t>
            </a:r>
          </a:p>
          <a:p>
            <a:pPr marL="0" indent="0">
              <a:buNone/>
            </a:pPr>
            <a:r>
              <a:rPr lang="en-US" sz="2600" dirty="0" smtClean="0"/>
              <a:t> </a:t>
            </a:r>
            <a:endParaRPr lang="en-US" sz="2600" dirty="0"/>
          </a:p>
          <a:p>
            <a:pPr>
              <a:buFont typeface="Wingdings" panose="05000000000000000000" pitchFamily="2" charset="2"/>
              <a:buChar char="q"/>
            </a:pPr>
            <a:r>
              <a:rPr lang="en-US" sz="2200" dirty="0"/>
              <a:t>To </a:t>
            </a:r>
            <a:r>
              <a:rPr lang="en-US" sz="2200" dirty="0" smtClean="0"/>
              <a:t>define “</a:t>
            </a:r>
            <a:r>
              <a:rPr lang="en-US" sz="2200" i="1" dirty="0" smtClean="0">
                <a:solidFill>
                  <a:schemeClr val="accent5">
                    <a:lumMod val="75000"/>
                  </a:schemeClr>
                </a:solidFill>
              </a:rPr>
              <a:t>synergy</a:t>
            </a:r>
            <a:r>
              <a:rPr lang="en-US" sz="2200" dirty="0" smtClean="0"/>
              <a:t>” and how to develop it within correctional facilities</a:t>
            </a:r>
          </a:p>
          <a:p>
            <a:pPr>
              <a:buFont typeface="Wingdings" panose="05000000000000000000" pitchFamily="2" charset="2"/>
              <a:buChar char="q"/>
            </a:pPr>
            <a:r>
              <a:rPr lang="en-US" sz="2200" dirty="0" smtClean="0"/>
              <a:t>Recognize how lack of “</a:t>
            </a:r>
            <a:r>
              <a:rPr lang="en-US" sz="2200" i="1" dirty="0" smtClean="0">
                <a:solidFill>
                  <a:schemeClr val="accent5">
                    <a:lumMod val="75000"/>
                  </a:schemeClr>
                </a:solidFill>
              </a:rPr>
              <a:t>positive synergy” </a:t>
            </a:r>
            <a:r>
              <a:rPr lang="en-US" sz="2200" dirty="0" smtClean="0"/>
              <a:t>affects how correctional officers work, precisely how it affects their level of commitment to their work and quality of the services they provide. </a:t>
            </a:r>
          </a:p>
          <a:p>
            <a:pPr>
              <a:buFont typeface="Wingdings" panose="05000000000000000000" pitchFamily="2" charset="2"/>
              <a:buChar char="q"/>
            </a:pPr>
            <a:r>
              <a:rPr lang="en-US" sz="2200" dirty="0" smtClean="0"/>
              <a:t>Identify </a:t>
            </a:r>
            <a:r>
              <a:rPr lang="en-US" sz="2200" dirty="0"/>
              <a:t>strategies for synergizing with correctional </a:t>
            </a:r>
            <a:r>
              <a:rPr lang="en-US" sz="2200" dirty="0" smtClean="0"/>
              <a:t>officers</a:t>
            </a:r>
            <a:endParaRPr lang="en-US" sz="2200" dirty="0"/>
          </a:p>
        </p:txBody>
      </p:sp>
    </p:spTree>
    <p:extLst>
      <p:ext uri="{BB962C8B-B14F-4D97-AF65-F5344CB8AC3E}">
        <p14:creationId xmlns:p14="http://schemas.microsoft.com/office/powerpoint/2010/main" val="324608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4530097" cy="681148"/>
          </a:xfrm>
        </p:spPr>
        <p:txBody>
          <a:bodyPr>
            <a:normAutofit fontScale="90000"/>
          </a:bodyPr>
          <a:lstStyle/>
          <a:p>
            <a:r>
              <a:rPr lang="en-US" sz="4200" dirty="0" smtClean="0">
                <a:latin typeface="Segoe UI Semibold" panose="020B0702040204020203" pitchFamily="34" charset="0"/>
              </a:rPr>
              <a:t>What is Synergy?</a:t>
            </a:r>
            <a:endParaRPr lang="en-US" sz="4200" dirty="0">
              <a:latin typeface="Segoe UI Semibold" panose="020B0702040204020203"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333" y="1523223"/>
            <a:ext cx="5625198" cy="421889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6747" y="1523222"/>
            <a:ext cx="4347892" cy="4218899"/>
          </a:xfrm>
          <a:prstGeom prst="rect">
            <a:avLst/>
          </a:prstGeom>
        </p:spPr>
      </p:pic>
    </p:spTree>
    <p:extLst>
      <p:ext uri="{BB962C8B-B14F-4D97-AF65-F5344CB8AC3E}">
        <p14:creationId xmlns:p14="http://schemas.microsoft.com/office/powerpoint/2010/main" val="2476626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build a Synergized atmosphere</a:t>
            </a:r>
            <a:endParaRPr lang="en-US" dirty="0"/>
          </a:p>
        </p:txBody>
      </p:sp>
      <p:sp>
        <p:nvSpPr>
          <p:cNvPr id="3" name="Content Placeholder 2"/>
          <p:cNvSpPr>
            <a:spLocks noGrp="1"/>
          </p:cNvSpPr>
          <p:nvPr>
            <p:ph idx="1"/>
          </p:nvPr>
        </p:nvSpPr>
        <p:spPr>
          <a:xfrm>
            <a:off x="1204275" y="1540657"/>
            <a:ext cx="9908009" cy="3821757"/>
          </a:xfrm>
        </p:spPr>
        <p:txBody>
          <a:bodyPr/>
          <a:lstStyle/>
          <a:p>
            <a:pPr marL="0" indent="0">
              <a:buNone/>
            </a:pPr>
            <a:r>
              <a:rPr lang="en-US" sz="2400" dirty="0" smtClean="0"/>
              <a:t>All law enforcement and correctional organizations seek to achieve similar </a:t>
            </a:r>
            <a:r>
              <a:rPr lang="en-US" sz="2400" i="1" dirty="0" smtClean="0">
                <a:solidFill>
                  <a:schemeClr val="accent5">
                    <a:lumMod val="75000"/>
                  </a:schemeClr>
                </a:solidFill>
              </a:rPr>
              <a:t>Collaborative Results </a:t>
            </a:r>
            <a:r>
              <a:rPr lang="en-US" sz="2400" dirty="0" smtClean="0">
                <a:solidFill>
                  <a:schemeClr val="tx1"/>
                </a:solidFill>
              </a:rPr>
              <a:t>from the </a:t>
            </a:r>
            <a:r>
              <a:rPr lang="en-US" sz="2400" i="1" dirty="0">
                <a:solidFill>
                  <a:schemeClr val="accent5">
                    <a:lumMod val="75000"/>
                  </a:schemeClr>
                </a:solidFill>
              </a:rPr>
              <a:t>combination</a:t>
            </a:r>
            <a:r>
              <a:rPr lang="en-US" sz="2400" dirty="0" smtClean="0">
                <a:solidFill>
                  <a:schemeClr val="tx1"/>
                </a:solidFill>
              </a:rPr>
              <a:t> of all their employees. </a:t>
            </a:r>
          </a:p>
          <a:p>
            <a:pPr lvl="1" fontAlgn="base"/>
            <a:r>
              <a:rPr lang="en-US" sz="2200" dirty="0"/>
              <a:t>In our professional lives, we’re seeking effective teamwork—we want the whole to be greater than the sum of its parts. So as </a:t>
            </a:r>
            <a:r>
              <a:rPr lang="en-US" sz="2200" dirty="0" smtClean="0"/>
              <a:t>cliché </a:t>
            </a:r>
            <a:r>
              <a:rPr lang="en-US" sz="2200" dirty="0"/>
              <a:t>as it sounds, </a:t>
            </a:r>
            <a:r>
              <a:rPr lang="en-US" sz="2200" dirty="0" smtClean="0"/>
              <a:t>we are seeking to pursue </a:t>
            </a:r>
            <a:r>
              <a:rPr lang="en-US" sz="2200" dirty="0"/>
              <a:t>synergy in teamwork as a serious goal. </a:t>
            </a:r>
            <a:endParaRPr lang="en-US" sz="2200" dirty="0" smtClean="0"/>
          </a:p>
          <a:p>
            <a:pPr lvl="1" fontAlgn="base"/>
            <a:r>
              <a:rPr lang="en-US" sz="2200" dirty="0" smtClean="0"/>
              <a:t>There is a need for developing </a:t>
            </a:r>
            <a:r>
              <a:rPr lang="en-US" sz="2200" dirty="0" smtClean="0">
                <a:hlinkClick r:id="rId3"/>
              </a:rPr>
              <a:t>team </a:t>
            </a:r>
            <a:r>
              <a:rPr lang="en-US" sz="2200" dirty="0">
                <a:hlinkClick r:id="rId3"/>
              </a:rPr>
              <a:t>player skills</a:t>
            </a:r>
            <a:r>
              <a:rPr lang="en-US" sz="2200" dirty="0"/>
              <a:t> in order to come together to create a great team.</a:t>
            </a:r>
          </a:p>
          <a:p>
            <a:pPr marL="0" indent="0">
              <a:buNone/>
            </a:pPr>
            <a:endParaRPr lang="en-US" sz="2200" dirty="0">
              <a:solidFill>
                <a:schemeClr val="tx1"/>
              </a:solidFill>
            </a:endParaRPr>
          </a:p>
        </p:txBody>
      </p:sp>
    </p:spTree>
    <p:extLst>
      <p:ext uri="{BB962C8B-B14F-4D97-AF65-F5344CB8AC3E}">
        <p14:creationId xmlns:p14="http://schemas.microsoft.com/office/powerpoint/2010/main" val="280159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how to synergize</a:t>
            </a:r>
            <a:endParaRPr lang="en-US" dirty="0"/>
          </a:p>
        </p:txBody>
      </p:sp>
      <p:sp>
        <p:nvSpPr>
          <p:cNvPr id="3" name="Content Placeholder 2"/>
          <p:cNvSpPr>
            <a:spLocks noGrp="1"/>
          </p:cNvSpPr>
          <p:nvPr>
            <p:ph idx="1"/>
          </p:nvPr>
        </p:nvSpPr>
        <p:spPr/>
        <p:txBody>
          <a:bodyPr>
            <a:normAutofit/>
          </a:bodyPr>
          <a:lstStyle/>
          <a:p>
            <a:pPr marL="0" indent="0">
              <a:buNone/>
            </a:pPr>
            <a:r>
              <a:rPr lang="en-US" sz="2200" dirty="0" smtClean="0"/>
              <a:t>First line supervisors should be able to apply the following strategies to develop teamwork and overcome challenges that face many attempts to work in collaboration.</a:t>
            </a:r>
          </a:p>
          <a:p>
            <a:pPr lvl="1">
              <a:buFont typeface="Wingdings" panose="05000000000000000000" pitchFamily="2" charset="2"/>
              <a:buChar char="ü"/>
            </a:pPr>
            <a:r>
              <a:rPr lang="en-US" sz="2000" dirty="0" smtClean="0"/>
              <a:t>Be clear on goals, objectives, and what is expected of each individual officer</a:t>
            </a:r>
          </a:p>
          <a:p>
            <a:pPr lvl="1">
              <a:buFont typeface="Wingdings" panose="05000000000000000000" pitchFamily="2" charset="2"/>
              <a:buChar char="ü"/>
            </a:pPr>
            <a:r>
              <a:rPr lang="en-US" sz="2000" dirty="0" smtClean="0"/>
              <a:t>Communicate effectively</a:t>
            </a:r>
          </a:p>
          <a:p>
            <a:pPr lvl="1">
              <a:buFont typeface="Wingdings" panose="05000000000000000000" pitchFamily="2" charset="2"/>
              <a:buChar char="ü"/>
            </a:pPr>
            <a:r>
              <a:rPr lang="en-US" sz="2000" dirty="0" smtClean="0"/>
              <a:t>Engage with the officers at all levels</a:t>
            </a:r>
          </a:p>
          <a:p>
            <a:pPr lvl="1">
              <a:buFont typeface="Wingdings" panose="05000000000000000000" pitchFamily="2" charset="2"/>
              <a:buChar char="ü"/>
            </a:pPr>
            <a:r>
              <a:rPr lang="en-US" sz="2000" dirty="0" smtClean="0"/>
              <a:t>Empower the officers</a:t>
            </a:r>
          </a:p>
          <a:p>
            <a:pPr lvl="1">
              <a:buFont typeface="Wingdings" panose="05000000000000000000" pitchFamily="2" charset="2"/>
              <a:buChar char="ü"/>
            </a:pPr>
            <a:r>
              <a:rPr lang="en-US" sz="2000" dirty="0" smtClean="0"/>
              <a:t>Commit to them</a:t>
            </a:r>
          </a:p>
          <a:p>
            <a:pPr lvl="1">
              <a:buFont typeface="Wingdings" panose="05000000000000000000" pitchFamily="2" charset="2"/>
              <a:buChar char="ü"/>
            </a:pPr>
            <a:endParaRPr lang="en-US" sz="2000" dirty="0" smtClean="0"/>
          </a:p>
          <a:p>
            <a:endParaRPr lang="en-US" sz="2200" dirty="0"/>
          </a:p>
        </p:txBody>
      </p:sp>
    </p:spTree>
    <p:extLst>
      <p:ext uri="{BB962C8B-B14F-4D97-AF65-F5344CB8AC3E}">
        <p14:creationId xmlns:p14="http://schemas.microsoft.com/office/powerpoint/2010/main" val="1365993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47483"/>
          </a:xfrm>
        </p:spPr>
        <p:txBody>
          <a:bodyPr/>
          <a:lstStyle/>
          <a:p>
            <a:r>
              <a:rPr lang="en-US" dirty="0" smtClean="0"/>
              <a:t>Strategies to Synergize</a:t>
            </a:r>
            <a:endParaRPr lang="en-US" dirty="0"/>
          </a:p>
        </p:txBody>
      </p:sp>
      <p:sp>
        <p:nvSpPr>
          <p:cNvPr id="3" name="Content Placeholder 2"/>
          <p:cNvSpPr>
            <a:spLocks noGrp="1"/>
          </p:cNvSpPr>
          <p:nvPr>
            <p:ph idx="1"/>
          </p:nvPr>
        </p:nvSpPr>
        <p:spPr>
          <a:xfrm>
            <a:off x="1743401" y="2619214"/>
            <a:ext cx="9988816" cy="3727342"/>
          </a:xfrm>
        </p:spPr>
        <p:txBody>
          <a:bodyPr>
            <a:normAutofit/>
          </a:bodyPr>
          <a:lstStyle/>
          <a:p>
            <a:pPr fontAlgn="base"/>
            <a:r>
              <a:rPr lang="en-US" sz="2200" dirty="0" smtClean="0"/>
              <a:t>In </a:t>
            </a:r>
            <a:r>
              <a:rPr lang="en-US" sz="2200" dirty="0"/>
              <a:t>order for a team to cooperate properly, everyone on the team needs to know what the objective is, and everyone’s objective needs to be the same</a:t>
            </a:r>
            <a:r>
              <a:rPr lang="en-US" sz="2200" dirty="0" smtClean="0"/>
              <a:t>.</a:t>
            </a:r>
          </a:p>
          <a:p>
            <a:pPr fontAlgn="base"/>
            <a:r>
              <a:rPr lang="en-US" sz="2200" dirty="0" smtClean="0"/>
              <a:t>Obviously, correctional officers play different roles or in other words fill different functions in pursuit of the established goals within their lines of duties. Supervisors need to make these goals clear for everyone in the team to know what is expected of him or her. </a:t>
            </a:r>
            <a:endParaRPr lang="en-US" sz="2200" dirty="0"/>
          </a:p>
          <a:p>
            <a:pPr fontAlgn="base"/>
            <a:r>
              <a:rPr lang="en-US" sz="2200" dirty="0" smtClean="0"/>
              <a:t>Different </a:t>
            </a:r>
            <a:r>
              <a:rPr lang="en-US" sz="2200" dirty="0"/>
              <a:t>objectives create chaos and conflict.</a:t>
            </a:r>
          </a:p>
          <a:p>
            <a:endParaRPr lang="en-US" sz="2200" dirty="0"/>
          </a:p>
        </p:txBody>
      </p:sp>
      <p:sp>
        <p:nvSpPr>
          <p:cNvPr id="4" name="Rectangle 3" descr="Red rectangle background">
            <a:extLst>
              <a:ext uri="{FF2B5EF4-FFF2-40B4-BE49-F238E27FC236}">
                <a16:creationId xmlns:a16="http://schemas.microsoft.com/office/drawing/2014/main" xmlns="" id="{879DF4BA-57B6-4B2B-8BBC-D76D8587C943}"/>
              </a:ext>
            </a:extLst>
          </p:cNvPr>
          <p:cNvSpPr/>
          <p:nvPr/>
        </p:nvSpPr>
        <p:spPr>
          <a:xfrm>
            <a:off x="1107970" y="1601491"/>
            <a:ext cx="4455921" cy="673315"/>
          </a:xfrm>
          <a:prstGeom prst="rect">
            <a:avLst/>
          </a:prstGeom>
          <a:solidFill>
            <a:srgbClr val="008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v"/>
            </a:pPr>
            <a:r>
              <a:rPr lang="en-US" sz="2800" dirty="0" smtClean="0"/>
              <a:t>Be Clear………….</a:t>
            </a:r>
            <a:endParaRPr lang="en-US" sz="2800" dirty="0"/>
          </a:p>
        </p:txBody>
      </p:sp>
    </p:spTree>
    <p:extLst>
      <p:ext uri="{BB962C8B-B14F-4D97-AF65-F5344CB8AC3E}">
        <p14:creationId xmlns:p14="http://schemas.microsoft.com/office/powerpoint/2010/main" val="2880405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14243" y="2036602"/>
            <a:ext cx="8596668" cy="3880773"/>
          </a:xfrm>
        </p:spPr>
        <p:txBody>
          <a:bodyPr>
            <a:normAutofit/>
          </a:bodyPr>
          <a:lstStyle/>
          <a:p>
            <a:r>
              <a:rPr lang="en-US" sz="2400" dirty="0" smtClean="0"/>
              <a:t>Both correctional officers and supervisors need </a:t>
            </a:r>
            <a:r>
              <a:rPr lang="en-US" sz="2400" dirty="0"/>
              <a:t>to communicate so each </a:t>
            </a:r>
            <a:r>
              <a:rPr lang="en-US" sz="2400" dirty="0" smtClean="0"/>
              <a:t>one of them can know </a:t>
            </a:r>
            <a:r>
              <a:rPr lang="en-US" sz="2400" dirty="0"/>
              <a:t>what </a:t>
            </a:r>
            <a:r>
              <a:rPr lang="en-US" sz="2400" dirty="0" smtClean="0"/>
              <a:t>is expected of him or her. </a:t>
            </a:r>
          </a:p>
          <a:p>
            <a:r>
              <a:rPr lang="en-US" sz="2400" dirty="0"/>
              <a:t>The </a:t>
            </a:r>
            <a:r>
              <a:rPr lang="en-US" sz="2400" dirty="0" smtClean="0"/>
              <a:t>key of proper and open communication with the officers </a:t>
            </a:r>
            <a:r>
              <a:rPr lang="en-US" sz="2400" dirty="0"/>
              <a:t>is finding a balance between being direct and polite. </a:t>
            </a:r>
            <a:r>
              <a:rPr lang="en-US" sz="2400" dirty="0" smtClean="0"/>
              <a:t>Being </a:t>
            </a:r>
            <a:r>
              <a:rPr lang="en-US" sz="2400" dirty="0"/>
              <a:t>clear with </a:t>
            </a:r>
            <a:r>
              <a:rPr lang="en-US" sz="2400" dirty="0" smtClean="0"/>
              <a:t>instructions </a:t>
            </a:r>
            <a:r>
              <a:rPr lang="en-US" sz="2400" dirty="0"/>
              <a:t>(as clear goals are the best). Be mindful of the burden or stress you’re placing on </a:t>
            </a:r>
            <a:r>
              <a:rPr lang="en-US" sz="2400" dirty="0" smtClean="0"/>
              <a:t>the officers, </a:t>
            </a:r>
            <a:r>
              <a:rPr lang="en-US" sz="2400" dirty="0"/>
              <a:t>and do what you can to make their evolving responsibilities possible to </a:t>
            </a:r>
            <a:r>
              <a:rPr lang="en-US" sz="2400" dirty="0" smtClean="0"/>
              <a:t>achieve (Jensen, 2003).</a:t>
            </a:r>
            <a:endParaRPr lang="en-US" sz="2400" dirty="0"/>
          </a:p>
        </p:txBody>
      </p:sp>
      <p:sp>
        <p:nvSpPr>
          <p:cNvPr id="4" name="Rectangle 3" descr="Red rectangle background">
            <a:extLst>
              <a:ext uri="{FF2B5EF4-FFF2-40B4-BE49-F238E27FC236}">
                <a16:creationId xmlns:a16="http://schemas.microsoft.com/office/drawing/2014/main" xmlns="" id="{879DF4BA-57B6-4B2B-8BBC-D76D8587C943}"/>
              </a:ext>
            </a:extLst>
          </p:cNvPr>
          <p:cNvSpPr/>
          <p:nvPr/>
        </p:nvSpPr>
        <p:spPr>
          <a:xfrm>
            <a:off x="999482" y="997058"/>
            <a:ext cx="4455921" cy="673315"/>
          </a:xfrm>
          <a:prstGeom prst="rect">
            <a:avLst/>
          </a:prstGeom>
          <a:solidFill>
            <a:srgbClr val="008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v"/>
            </a:pPr>
            <a:r>
              <a:rPr lang="en-US" sz="2800" dirty="0" smtClean="0"/>
              <a:t>Communicate………….</a:t>
            </a:r>
            <a:endParaRPr lang="en-US" sz="2800" dirty="0"/>
          </a:p>
        </p:txBody>
      </p:sp>
    </p:spTree>
    <p:extLst>
      <p:ext uri="{BB962C8B-B14F-4D97-AF65-F5344CB8AC3E}">
        <p14:creationId xmlns:p14="http://schemas.microsoft.com/office/powerpoint/2010/main" val="2436922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76236" y="2145091"/>
            <a:ext cx="8596668" cy="3880773"/>
          </a:xfrm>
        </p:spPr>
        <p:txBody>
          <a:bodyPr>
            <a:normAutofit lnSpcReduction="10000"/>
          </a:bodyPr>
          <a:lstStyle/>
          <a:p>
            <a:pPr marL="0" indent="0">
              <a:buNone/>
            </a:pPr>
            <a:r>
              <a:rPr lang="en-US" sz="2400" dirty="0" err="1" smtClean="0"/>
              <a:t>Seiter</a:t>
            </a:r>
            <a:r>
              <a:rPr lang="en-US" sz="2400" dirty="0"/>
              <a:t> </a:t>
            </a:r>
            <a:r>
              <a:rPr lang="en-US" sz="2400" dirty="0" smtClean="0"/>
              <a:t>(2012) define the word empowerment </a:t>
            </a:r>
            <a:r>
              <a:rPr lang="en-US" sz="2400" dirty="0"/>
              <a:t>as “The extent to which someone provides the encouragement, tools, and authority to others, enabling them to use their power, talents and skills effectively.” </a:t>
            </a:r>
            <a:endParaRPr lang="en-US" sz="2400" dirty="0" smtClean="0"/>
          </a:p>
          <a:p>
            <a:pPr>
              <a:buFont typeface="Wingdings" panose="05000000000000000000" pitchFamily="2" charset="2"/>
              <a:buChar char="Ø"/>
            </a:pPr>
            <a:r>
              <a:rPr lang="en-US" sz="2400" dirty="0" smtClean="0"/>
              <a:t>A supervisor showing his or her </a:t>
            </a:r>
            <a:r>
              <a:rPr lang="en-US" sz="2400" dirty="0"/>
              <a:t>team that </a:t>
            </a:r>
            <a:r>
              <a:rPr lang="en-US" sz="2400" dirty="0" smtClean="0"/>
              <a:t>he </a:t>
            </a:r>
            <a:r>
              <a:rPr lang="en-US" sz="2400" dirty="0"/>
              <a:t>have faith in their abilities and that </a:t>
            </a:r>
            <a:r>
              <a:rPr lang="en-US" sz="2400" dirty="0" smtClean="0"/>
              <a:t>he or she trusts </a:t>
            </a:r>
            <a:r>
              <a:rPr lang="en-US" sz="2400" dirty="0"/>
              <a:t>them to do their job well is the most important </a:t>
            </a:r>
            <a:r>
              <a:rPr lang="en-US" sz="2400" dirty="0" smtClean="0"/>
              <a:t>responsibility for a </a:t>
            </a:r>
            <a:r>
              <a:rPr lang="en-US" sz="2400" dirty="0"/>
              <a:t>team </a:t>
            </a:r>
            <a:r>
              <a:rPr lang="en-US" sz="2400" dirty="0" smtClean="0"/>
              <a:t>leader. </a:t>
            </a:r>
          </a:p>
          <a:p>
            <a:pPr>
              <a:buFont typeface="Wingdings" panose="05000000000000000000" pitchFamily="2" charset="2"/>
              <a:buChar char="Ø"/>
            </a:pPr>
            <a:r>
              <a:rPr lang="en-US" sz="2400" dirty="0" smtClean="0"/>
              <a:t>A team </a:t>
            </a:r>
            <a:r>
              <a:rPr lang="en-US" sz="2400" dirty="0"/>
              <a:t>with no </a:t>
            </a:r>
            <a:r>
              <a:rPr lang="en-US" sz="2400" dirty="0" smtClean="0"/>
              <a:t>faith or trust </a:t>
            </a:r>
            <a:r>
              <a:rPr lang="en-US" sz="2400" dirty="0"/>
              <a:t>in itself is not likely to succeed.</a:t>
            </a:r>
            <a:endParaRPr lang="en-US" sz="2400" dirty="0"/>
          </a:p>
        </p:txBody>
      </p:sp>
      <p:sp>
        <p:nvSpPr>
          <p:cNvPr id="4" name="Rectangle 3" descr="Red rectangle background">
            <a:extLst>
              <a:ext uri="{FF2B5EF4-FFF2-40B4-BE49-F238E27FC236}">
                <a16:creationId xmlns:a16="http://schemas.microsoft.com/office/drawing/2014/main" xmlns="" id="{879DF4BA-57B6-4B2B-8BBC-D76D8587C943}"/>
              </a:ext>
            </a:extLst>
          </p:cNvPr>
          <p:cNvSpPr/>
          <p:nvPr/>
        </p:nvSpPr>
        <p:spPr>
          <a:xfrm>
            <a:off x="999482" y="997058"/>
            <a:ext cx="4455921" cy="673315"/>
          </a:xfrm>
          <a:prstGeom prst="rect">
            <a:avLst/>
          </a:prstGeom>
          <a:solidFill>
            <a:srgbClr val="008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v"/>
            </a:pPr>
            <a:r>
              <a:rPr lang="en-US" sz="2800" dirty="0" smtClean="0"/>
              <a:t>Empowerment………….</a:t>
            </a:r>
            <a:endParaRPr lang="en-US" sz="2800" dirty="0"/>
          </a:p>
        </p:txBody>
      </p:sp>
    </p:spTree>
    <p:extLst>
      <p:ext uri="{BB962C8B-B14F-4D97-AF65-F5344CB8AC3E}">
        <p14:creationId xmlns:p14="http://schemas.microsoft.com/office/powerpoint/2010/main" val="4054366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5239" y="2052101"/>
            <a:ext cx="8596668" cy="3880773"/>
          </a:xfrm>
        </p:spPr>
        <p:txBody>
          <a:bodyPr>
            <a:normAutofit/>
          </a:bodyPr>
          <a:lstStyle/>
          <a:p>
            <a:pPr marL="0" indent="0">
              <a:buNone/>
            </a:pPr>
            <a:r>
              <a:rPr lang="en-US" sz="2400" dirty="0" smtClean="0"/>
              <a:t>Synergy requires personal commitment and dedication to the overall success of the team. This is because commitment </a:t>
            </a:r>
            <a:r>
              <a:rPr lang="en-US" sz="2400" dirty="0"/>
              <a:t>ties closely with </a:t>
            </a:r>
            <a:r>
              <a:rPr lang="en-US" sz="2400" dirty="0" smtClean="0"/>
              <a:t>empowerment. A team </a:t>
            </a:r>
            <a:r>
              <a:rPr lang="en-US" sz="2400" dirty="0"/>
              <a:t>of correctional officers cannot function properly if their supervisors do not have their back. </a:t>
            </a:r>
          </a:p>
          <a:p>
            <a:endParaRPr lang="en-US" sz="2400" dirty="0" smtClean="0"/>
          </a:p>
        </p:txBody>
      </p:sp>
      <p:sp>
        <p:nvSpPr>
          <p:cNvPr id="4" name="Rectangle 3" descr="Red rectangle background">
            <a:extLst>
              <a:ext uri="{FF2B5EF4-FFF2-40B4-BE49-F238E27FC236}">
                <a16:creationId xmlns:a16="http://schemas.microsoft.com/office/drawing/2014/main" xmlns="" id="{879DF4BA-57B6-4B2B-8BBC-D76D8587C943}"/>
              </a:ext>
            </a:extLst>
          </p:cNvPr>
          <p:cNvSpPr/>
          <p:nvPr/>
        </p:nvSpPr>
        <p:spPr>
          <a:xfrm>
            <a:off x="677334" y="1012557"/>
            <a:ext cx="4455921" cy="673315"/>
          </a:xfrm>
          <a:prstGeom prst="rect">
            <a:avLst/>
          </a:prstGeom>
          <a:solidFill>
            <a:srgbClr val="008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v"/>
            </a:pPr>
            <a:r>
              <a:rPr lang="en-US" sz="2800" dirty="0" smtClean="0"/>
              <a:t>Commit………….</a:t>
            </a:r>
            <a:endParaRPr lang="en-US" sz="28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1958" y="3766089"/>
            <a:ext cx="5244517" cy="2936929"/>
          </a:xfrm>
          <a:prstGeom prst="rect">
            <a:avLst/>
          </a:prstGeom>
        </p:spPr>
      </p:pic>
    </p:spTree>
    <p:extLst>
      <p:ext uri="{BB962C8B-B14F-4D97-AF65-F5344CB8AC3E}">
        <p14:creationId xmlns:p14="http://schemas.microsoft.com/office/powerpoint/2010/main" val="2830853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Identifying Officers’ Personal Needs</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284" y="1752675"/>
            <a:ext cx="5852160" cy="3883081"/>
          </a:xfrm>
          <a:prstGeom prst="rect">
            <a:avLst/>
          </a:prstGeom>
          <a:ln>
            <a:noFill/>
          </a:ln>
          <a:effectLst>
            <a:softEdge rad="112500"/>
          </a:effectLst>
        </p:spPr>
      </p:pic>
      <p:sp>
        <p:nvSpPr>
          <p:cNvPr id="5" name="TextBox 4"/>
          <p:cNvSpPr txBox="1"/>
          <p:nvPr/>
        </p:nvSpPr>
        <p:spPr>
          <a:xfrm>
            <a:off x="6685526" y="1930400"/>
            <a:ext cx="5176951" cy="2349579"/>
          </a:xfrm>
          <a:prstGeom prst="roundRect">
            <a:avLst/>
          </a:prstGeom>
          <a:solidFill>
            <a:schemeClr val="accent2">
              <a:lumMod val="60000"/>
              <a:lumOff val="4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sz="2200" dirty="0" smtClean="0"/>
              <a:t>In order to synergize well with the officers</a:t>
            </a:r>
            <a:r>
              <a:rPr lang="en-US" sz="2200" dirty="0" smtClean="0"/>
              <a:t>, you  </a:t>
            </a:r>
            <a:r>
              <a:rPr lang="en-US" sz="2200" dirty="0" smtClean="0"/>
              <a:t>need to assess challenges </a:t>
            </a:r>
            <a:r>
              <a:rPr lang="en-US" sz="2200" dirty="0" smtClean="0"/>
              <a:t>which </a:t>
            </a:r>
            <a:r>
              <a:rPr lang="en-US" sz="2200" dirty="0" smtClean="0"/>
              <a:t>face e.g. what their personal needs are and if the system is effective enough to meet </a:t>
            </a:r>
            <a:r>
              <a:rPr lang="en-US" sz="2200" dirty="0" smtClean="0"/>
              <a:t>those needs</a:t>
            </a:r>
            <a:r>
              <a:rPr lang="en-US" sz="2200" dirty="0" smtClean="0"/>
              <a:t>.</a:t>
            </a:r>
            <a:endParaRPr lang="en-US" sz="2200" dirty="0"/>
          </a:p>
        </p:txBody>
      </p:sp>
    </p:spTree>
    <p:extLst>
      <p:ext uri="{BB962C8B-B14F-4D97-AF65-F5344CB8AC3E}">
        <p14:creationId xmlns:p14="http://schemas.microsoft.com/office/powerpoint/2010/main" val="461073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082" y="175971"/>
            <a:ext cx="8991600" cy="1371600"/>
          </a:xfrm>
        </p:spPr>
        <p:txBody>
          <a:bodyPr>
            <a:normAutofit/>
          </a:bodyPr>
          <a:lstStyle/>
          <a:p>
            <a:r>
              <a:rPr lang="en-US" dirty="0" smtClean="0"/>
              <a:t>What to do next after identifying the challenges/personal needs?</a:t>
            </a:r>
            <a:endParaRPr lang="en-US" dirty="0"/>
          </a:p>
        </p:txBody>
      </p:sp>
      <p:sp>
        <p:nvSpPr>
          <p:cNvPr id="3" name="TextBox 2"/>
          <p:cNvSpPr txBox="1"/>
          <p:nvPr/>
        </p:nvSpPr>
        <p:spPr>
          <a:xfrm>
            <a:off x="8001000" y="3920193"/>
            <a:ext cx="304800" cy="307777"/>
          </a:xfrm>
          <a:prstGeom prst="rect">
            <a:avLst/>
          </a:prstGeom>
          <a:noFill/>
        </p:spPr>
        <p:txBody>
          <a:bodyPr wrap="square" rtlCol="0">
            <a:spAutoFit/>
          </a:bodyPr>
          <a:lstStyle/>
          <a:p>
            <a:r>
              <a:rPr lang="en-US" sz="1400" dirty="0">
                <a:solidFill>
                  <a:schemeClr val="bg1"/>
                </a:solidFill>
              </a:rPr>
              <a:t>2</a:t>
            </a:r>
            <a:endParaRPr lang="en-US" dirty="0">
              <a:solidFill>
                <a:schemeClr val="bg1"/>
              </a:solidFill>
            </a:endParaRPr>
          </a:p>
        </p:txBody>
      </p:sp>
      <p:sp>
        <p:nvSpPr>
          <p:cNvPr id="15" name="TextBox 14"/>
          <p:cNvSpPr txBox="1"/>
          <p:nvPr/>
        </p:nvSpPr>
        <p:spPr>
          <a:xfrm>
            <a:off x="3810000" y="2025611"/>
            <a:ext cx="4419600" cy="783193"/>
          </a:xfrm>
          <a:prstGeom prst="roundRect">
            <a:avLst/>
          </a:prstGeom>
          <a:solidFill>
            <a:schemeClr val="accent2">
              <a:lumMod val="60000"/>
              <a:lumOff val="40000"/>
            </a:schemeClr>
          </a:solidFill>
          <a:ln/>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sz="2000" dirty="0"/>
              <a:t>Develop a Strategy that will help solve the Challenges</a:t>
            </a:r>
            <a:endParaRPr lang="en-US" sz="2000" dirty="0"/>
          </a:p>
        </p:txBody>
      </p:sp>
      <p:sp>
        <p:nvSpPr>
          <p:cNvPr id="19" name="TextBox 18"/>
          <p:cNvSpPr txBox="1"/>
          <p:nvPr/>
        </p:nvSpPr>
        <p:spPr>
          <a:xfrm>
            <a:off x="3752193" y="4867217"/>
            <a:ext cx="4419600" cy="783193"/>
          </a:xfrm>
          <a:prstGeom prst="roundRect">
            <a:avLst/>
          </a:prstGeom>
          <a:solidFill>
            <a:schemeClr val="accent2">
              <a:lumMod val="60000"/>
              <a:lumOff val="40000"/>
            </a:schemeClr>
          </a:solidFill>
          <a:ln/>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sz="2000" dirty="0"/>
              <a:t>Recognize, Reward, and Promote Professional Practices</a:t>
            </a:r>
            <a:endParaRPr lang="en-US" sz="2000" dirty="0"/>
          </a:p>
        </p:txBody>
      </p:sp>
      <p:sp>
        <p:nvSpPr>
          <p:cNvPr id="20" name="TextBox 19"/>
          <p:cNvSpPr txBox="1"/>
          <p:nvPr/>
        </p:nvSpPr>
        <p:spPr>
          <a:xfrm>
            <a:off x="3752193" y="3280945"/>
            <a:ext cx="4419600" cy="1123712"/>
          </a:xfrm>
          <a:prstGeom prst="roundRect">
            <a:avLst/>
          </a:prstGeom>
          <a:solidFill>
            <a:schemeClr val="accent2">
              <a:lumMod val="60000"/>
              <a:lumOff val="40000"/>
            </a:schemeClr>
          </a:solidFill>
          <a:ln/>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sz="2000" dirty="0"/>
              <a:t>Integrate a framework for professional development towards synergy development practices</a:t>
            </a:r>
            <a:endParaRPr lang="en-US" sz="2000" dirty="0"/>
          </a:p>
        </p:txBody>
      </p:sp>
      <p:sp>
        <p:nvSpPr>
          <p:cNvPr id="9" name="Right Arrow 8"/>
          <p:cNvSpPr/>
          <p:nvPr/>
        </p:nvSpPr>
        <p:spPr>
          <a:xfrm>
            <a:off x="2831592" y="2226954"/>
            <a:ext cx="978408" cy="484632"/>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endParaRPr lang="en-US" dirty="0"/>
          </a:p>
        </p:txBody>
      </p:sp>
      <p:sp>
        <p:nvSpPr>
          <p:cNvPr id="21" name="Right Arrow 20"/>
          <p:cNvSpPr/>
          <p:nvPr/>
        </p:nvSpPr>
        <p:spPr>
          <a:xfrm>
            <a:off x="2755392" y="3667667"/>
            <a:ext cx="978408" cy="484632"/>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endParaRPr lang="en-US" dirty="0"/>
          </a:p>
        </p:txBody>
      </p:sp>
      <p:sp>
        <p:nvSpPr>
          <p:cNvPr id="22" name="Right Arrow 21"/>
          <p:cNvSpPr/>
          <p:nvPr/>
        </p:nvSpPr>
        <p:spPr>
          <a:xfrm>
            <a:off x="2755392" y="5097870"/>
            <a:ext cx="978408" cy="484632"/>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endParaRPr lang="en-US" dirty="0"/>
          </a:p>
        </p:txBody>
      </p:sp>
      <p:cxnSp>
        <p:nvCxnSpPr>
          <p:cNvPr id="11" name="Straight Arrow Connector 10"/>
          <p:cNvCxnSpPr/>
          <p:nvPr/>
        </p:nvCxnSpPr>
        <p:spPr>
          <a:xfrm>
            <a:off x="8458200" y="2226954"/>
            <a:ext cx="0" cy="335554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616279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 a Strategy that will help solve the Challenges</a:t>
            </a:r>
            <a:br>
              <a:rPr lang="en-US" dirty="0"/>
            </a:br>
            <a:endParaRPr lang="en-US" dirty="0"/>
          </a:p>
        </p:txBody>
      </p:sp>
      <p:sp>
        <p:nvSpPr>
          <p:cNvPr id="3" name="Content Placeholder 2"/>
          <p:cNvSpPr>
            <a:spLocks noGrp="1"/>
          </p:cNvSpPr>
          <p:nvPr>
            <p:ph idx="1"/>
          </p:nvPr>
        </p:nvSpPr>
        <p:spPr/>
        <p:txBody>
          <a:bodyPr>
            <a:normAutofit/>
          </a:bodyPr>
          <a:lstStyle/>
          <a:p>
            <a:r>
              <a:rPr lang="en-US" sz="2200" dirty="0"/>
              <a:t>To win at anything worthwhile, you need a </a:t>
            </a:r>
            <a:r>
              <a:rPr lang="en-US" sz="2200" dirty="0" smtClean="0"/>
              <a:t>plan</a:t>
            </a:r>
            <a:r>
              <a:rPr lang="en-US" sz="2200" dirty="0"/>
              <a:t>. </a:t>
            </a:r>
            <a:r>
              <a:rPr lang="en-US" sz="2200" dirty="0" smtClean="0"/>
              <a:t>First Line Supervisors should know </a:t>
            </a:r>
            <a:r>
              <a:rPr lang="en-US" sz="2200" dirty="0"/>
              <a:t>this, and this idea applies to </a:t>
            </a:r>
            <a:r>
              <a:rPr lang="en-US" sz="2200" dirty="0" smtClean="0"/>
              <a:t>the whole correctional facility, </a:t>
            </a:r>
            <a:r>
              <a:rPr lang="en-US" sz="2200" dirty="0"/>
              <a:t>your department, your team – and even to yourself as an individual</a:t>
            </a:r>
            <a:r>
              <a:rPr lang="en-US" sz="2200" dirty="0" smtClean="0"/>
              <a:t>.</a:t>
            </a:r>
          </a:p>
          <a:p>
            <a:r>
              <a:rPr lang="en-US" sz="2400" dirty="0"/>
              <a:t>To be successful </a:t>
            </a:r>
            <a:r>
              <a:rPr lang="en-US" sz="2400" dirty="0" smtClean="0"/>
              <a:t>in synergizing means </a:t>
            </a:r>
            <a:r>
              <a:rPr lang="en-US" sz="2400" dirty="0"/>
              <a:t>knowing how to use </a:t>
            </a:r>
            <a:r>
              <a:rPr lang="en-US" sz="2400" dirty="0" smtClean="0"/>
              <a:t>available resources </a:t>
            </a:r>
            <a:r>
              <a:rPr lang="en-US" sz="2400" dirty="0"/>
              <a:t>to best advantage, and it's very difficult to "win" if you don't </a:t>
            </a:r>
            <a:r>
              <a:rPr lang="en-US" sz="2400" dirty="0" smtClean="0"/>
              <a:t>know how to use the resources to solve issues that individuals in your team are facing.</a:t>
            </a:r>
            <a:endParaRPr lang="en-US" sz="2200" dirty="0"/>
          </a:p>
        </p:txBody>
      </p:sp>
    </p:spTree>
    <p:extLst>
      <p:ext uri="{BB962C8B-B14F-4D97-AF65-F5344CB8AC3E}">
        <p14:creationId xmlns:p14="http://schemas.microsoft.com/office/powerpoint/2010/main" val="381615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Integrate a framework for professional development towards synergy development practices</a:t>
            </a:r>
            <a:br>
              <a:rPr lang="en-US" dirty="0"/>
            </a:br>
            <a:endParaRPr lang="en-US" dirty="0"/>
          </a:p>
        </p:txBody>
      </p:sp>
      <p:sp>
        <p:nvSpPr>
          <p:cNvPr id="4" name="Content Placeholder 2">
            <a:extLst>
              <a:ext uri="{FF2B5EF4-FFF2-40B4-BE49-F238E27FC236}">
                <a16:creationId xmlns="" xmlns:a16="http://schemas.microsoft.com/office/drawing/2014/main" id="{B581CE82-34EA-43BC-BCED-388F6EFEDAF4}"/>
              </a:ext>
            </a:extLst>
          </p:cNvPr>
          <p:cNvSpPr txBox="1">
            <a:spLocks/>
          </p:cNvSpPr>
          <p:nvPr/>
        </p:nvSpPr>
        <p:spPr>
          <a:xfrm>
            <a:off x="1785237" y="2417568"/>
            <a:ext cx="8946541" cy="283596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sz="2800" dirty="0"/>
              <a:t>There are four steps to achieving this!</a:t>
            </a:r>
          </a:p>
          <a:p>
            <a:pPr marL="1371600" lvl="2" indent="-571500">
              <a:buFont typeface="+mj-lt"/>
              <a:buAutoNum type="romanUcPeriod"/>
            </a:pPr>
            <a:r>
              <a:rPr lang="en-US" sz="2400" dirty="0" smtClean="0"/>
              <a:t>Set Goals and High Expectations. </a:t>
            </a:r>
            <a:r>
              <a:rPr lang="en-US" sz="1800" dirty="0"/>
              <a:t>(Matthews, &amp; </a:t>
            </a:r>
            <a:r>
              <a:rPr lang="en-US" sz="1800" dirty="0" err="1"/>
              <a:t>McLees</a:t>
            </a:r>
            <a:r>
              <a:rPr lang="en-US" sz="1800" dirty="0"/>
              <a:t>, 2015)</a:t>
            </a:r>
          </a:p>
          <a:p>
            <a:pPr marL="1371600" lvl="2" indent="-571500">
              <a:buFont typeface="+mj-lt"/>
              <a:buAutoNum type="romanUcPeriod"/>
            </a:pPr>
            <a:r>
              <a:rPr lang="en-US" sz="2400" dirty="0" smtClean="0"/>
              <a:t>Hold people Accountable</a:t>
            </a:r>
            <a:r>
              <a:rPr lang="en-US" sz="1800" dirty="0" smtClean="0"/>
              <a:t>. (Matthews, &amp; </a:t>
            </a:r>
            <a:r>
              <a:rPr lang="en-US" sz="1800" dirty="0" err="1" smtClean="0"/>
              <a:t>McLees</a:t>
            </a:r>
            <a:r>
              <a:rPr lang="en-US" sz="1800" dirty="0" smtClean="0"/>
              <a:t>, 2015)</a:t>
            </a:r>
          </a:p>
          <a:p>
            <a:pPr marL="1371600" lvl="2" indent="-571500">
              <a:buFont typeface="+mj-lt"/>
              <a:buAutoNum type="romanUcPeriod"/>
            </a:pPr>
            <a:r>
              <a:rPr lang="en-US" sz="2400" dirty="0" smtClean="0"/>
              <a:t>Understand your people.</a:t>
            </a:r>
          </a:p>
          <a:p>
            <a:pPr marL="1371600" lvl="2" indent="-571500">
              <a:buFont typeface="+mj-lt"/>
              <a:buAutoNum type="romanUcPeriod"/>
            </a:pPr>
            <a:r>
              <a:rPr lang="en-US" sz="2400" dirty="0" smtClean="0"/>
              <a:t>Fair and Regular Evaluations.</a:t>
            </a:r>
          </a:p>
          <a:p>
            <a:pPr marL="0" indent="0">
              <a:buFont typeface="Wingdings 3" charset="2"/>
              <a:buNone/>
            </a:pPr>
            <a:endParaRPr lang="en-US" dirty="0"/>
          </a:p>
        </p:txBody>
      </p:sp>
    </p:spTree>
    <p:extLst>
      <p:ext uri="{BB962C8B-B14F-4D97-AF65-F5344CB8AC3E}">
        <p14:creationId xmlns:p14="http://schemas.microsoft.com/office/powerpoint/2010/main" val="3221329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1768" y="2083097"/>
            <a:ext cx="8596668" cy="3880773"/>
          </a:xfrm>
        </p:spPr>
        <p:txBody>
          <a:bodyPr>
            <a:normAutofit/>
          </a:bodyPr>
          <a:lstStyle/>
          <a:p>
            <a:pPr marL="0" indent="0">
              <a:buNone/>
            </a:pPr>
            <a:r>
              <a:rPr lang="en-US" sz="2400" dirty="0" smtClean="0"/>
              <a:t>Smart supervisors </a:t>
            </a:r>
            <a:r>
              <a:rPr lang="en-US" sz="2400" dirty="0"/>
              <a:t>know that each </a:t>
            </a:r>
            <a:r>
              <a:rPr lang="en-US" sz="2400" dirty="0" smtClean="0"/>
              <a:t>officer </a:t>
            </a:r>
            <a:r>
              <a:rPr lang="en-US" sz="2400" dirty="0"/>
              <a:t>on their team is unique, and those leaders become adept at communicating with and leading each team member in the most effective way. However, there are some leadership basics — particularly around setting expectations — that every </a:t>
            </a:r>
            <a:r>
              <a:rPr lang="en-US" sz="2400" dirty="0" smtClean="0"/>
              <a:t>supervisor </a:t>
            </a:r>
            <a:r>
              <a:rPr lang="en-US" sz="2400" dirty="0"/>
              <a:t>should follow, such as clearly defining goals and offering the right resources to help </a:t>
            </a:r>
            <a:r>
              <a:rPr lang="en-US" sz="2400" dirty="0" smtClean="0"/>
              <a:t>the </a:t>
            </a:r>
            <a:r>
              <a:rPr lang="en-US" sz="2400" dirty="0"/>
              <a:t>team thrive</a:t>
            </a:r>
            <a:endParaRPr lang="en-US" sz="2200" dirty="0"/>
          </a:p>
        </p:txBody>
      </p:sp>
      <p:sp>
        <p:nvSpPr>
          <p:cNvPr id="5" name="Rectangle 4" descr="Red rectangle background">
            <a:extLst>
              <a:ext uri="{FF2B5EF4-FFF2-40B4-BE49-F238E27FC236}">
                <a16:creationId xmlns:a16="http://schemas.microsoft.com/office/drawing/2014/main" xmlns="" id="{879DF4BA-57B6-4B2B-8BBC-D76D8587C943}"/>
              </a:ext>
            </a:extLst>
          </p:cNvPr>
          <p:cNvSpPr/>
          <p:nvPr/>
        </p:nvSpPr>
        <p:spPr>
          <a:xfrm>
            <a:off x="677334" y="1012557"/>
            <a:ext cx="6932334" cy="673315"/>
          </a:xfrm>
          <a:prstGeom prst="rect">
            <a:avLst/>
          </a:prstGeom>
          <a:solidFill>
            <a:srgbClr val="008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v"/>
            </a:pPr>
            <a:r>
              <a:rPr lang="en-US" sz="2800" dirty="0" smtClean="0"/>
              <a:t>Setting Goals and High Expectations </a:t>
            </a:r>
            <a:endParaRPr lang="en-US" sz="2800" dirty="0"/>
          </a:p>
        </p:txBody>
      </p:sp>
    </p:spTree>
    <p:extLst>
      <p:ext uri="{BB962C8B-B14F-4D97-AF65-F5344CB8AC3E}">
        <p14:creationId xmlns:p14="http://schemas.microsoft.com/office/powerpoint/2010/main" val="113838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7747" y="2067599"/>
            <a:ext cx="8596668" cy="3880773"/>
          </a:xfrm>
        </p:spPr>
        <p:txBody>
          <a:bodyPr>
            <a:normAutofit/>
          </a:bodyPr>
          <a:lstStyle/>
          <a:p>
            <a:pPr marL="0" indent="0">
              <a:buNone/>
            </a:pPr>
            <a:r>
              <a:rPr lang="en-US" sz="2200" dirty="0" smtClean="0"/>
              <a:t>This step ties with the previous step! </a:t>
            </a:r>
          </a:p>
          <a:p>
            <a:pPr marL="0" indent="0">
              <a:buNone/>
            </a:pPr>
            <a:r>
              <a:rPr lang="en-US" sz="2200" dirty="0" smtClean="0"/>
              <a:t>Setting </a:t>
            </a:r>
            <a:r>
              <a:rPr lang="en-US" sz="2200" dirty="0"/>
              <a:t>expectations requires an understanding of responsibility and accountability. </a:t>
            </a:r>
            <a:r>
              <a:rPr lang="en-US" sz="2200" dirty="0" smtClean="0"/>
              <a:t>First off, a supervisor should help the officers understand how their responsibilities/roles aligns to the organizational goals and objectives. This </a:t>
            </a:r>
            <a:r>
              <a:rPr lang="en-US" sz="2200" dirty="0"/>
              <a:t>provides a sense of ownership for them. </a:t>
            </a:r>
            <a:endParaRPr lang="en-US" sz="2200" dirty="0" smtClean="0"/>
          </a:p>
          <a:p>
            <a:pPr marL="0" indent="0">
              <a:buNone/>
            </a:pPr>
            <a:r>
              <a:rPr lang="en-US" sz="2200" dirty="0" smtClean="0"/>
              <a:t>Second</a:t>
            </a:r>
            <a:r>
              <a:rPr lang="en-US" sz="2200" dirty="0"/>
              <a:t>, </a:t>
            </a:r>
            <a:r>
              <a:rPr lang="en-US" sz="2200" dirty="0" smtClean="0"/>
              <a:t>it is important to create a tendency of asking the officers how they will hold themselves accountable. Make </a:t>
            </a:r>
            <a:r>
              <a:rPr lang="en-US" sz="2200" dirty="0"/>
              <a:t>sure to clearly define what success would look like </a:t>
            </a:r>
            <a:r>
              <a:rPr lang="en-US" sz="2200" dirty="0" smtClean="0"/>
              <a:t>for their work</a:t>
            </a:r>
            <a:r>
              <a:rPr lang="en-US" sz="2200" dirty="0"/>
              <a:t>.</a:t>
            </a:r>
            <a:endParaRPr lang="en-US" sz="2200" dirty="0"/>
          </a:p>
        </p:txBody>
      </p:sp>
      <p:sp>
        <p:nvSpPr>
          <p:cNvPr id="4" name="Rectangle 3" descr="Red rectangle background">
            <a:extLst>
              <a:ext uri="{FF2B5EF4-FFF2-40B4-BE49-F238E27FC236}">
                <a16:creationId xmlns:a16="http://schemas.microsoft.com/office/drawing/2014/main" xmlns="" id="{879DF4BA-57B6-4B2B-8BBC-D76D8587C943}"/>
              </a:ext>
            </a:extLst>
          </p:cNvPr>
          <p:cNvSpPr/>
          <p:nvPr/>
        </p:nvSpPr>
        <p:spPr>
          <a:xfrm>
            <a:off x="677334" y="1012557"/>
            <a:ext cx="6932334" cy="673315"/>
          </a:xfrm>
          <a:prstGeom prst="rect">
            <a:avLst/>
          </a:prstGeom>
          <a:solidFill>
            <a:srgbClr val="008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v"/>
            </a:pPr>
            <a:r>
              <a:rPr lang="en-US" sz="2800" dirty="0" smtClean="0"/>
              <a:t>Hold Officers Accountable</a:t>
            </a:r>
            <a:endParaRPr lang="en-US" sz="2800" dirty="0"/>
          </a:p>
        </p:txBody>
      </p:sp>
    </p:spTree>
    <p:extLst>
      <p:ext uri="{BB962C8B-B14F-4D97-AF65-F5344CB8AC3E}">
        <p14:creationId xmlns:p14="http://schemas.microsoft.com/office/powerpoint/2010/main" val="1106526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200" dirty="0" smtClean="0"/>
              <a:t>For teamwork to thrive, it is important to recognize the abilities of each individual and how those abilities can fit well with those of others in the group</a:t>
            </a:r>
            <a:r>
              <a:rPr lang="en-US" sz="2200" dirty="0"/>
              <a:t> </a:t>
            </a:r>
            <a:r>
              <a:rPr lang="en-US" sz="2200" dirty="0" smtClean="0"/>
              <a:t>(</a:t>
            </a:r>
            <a:r>
              <a:rPr lang="en-US" sz="2200" dirty="0" err="1" smtClean="0"/>
              <a:t>Wrzesniewski</a:t>
            </a:r>
            <a:r>
              <a:rPr lang="en-US" sz="2200" dirty="0" smtClean="0"/>
              <a:t> &amp; </a:t>
            </a:r>
            <a:r>
              <a:rPr lang="en-US" sz="2200" dirty="0"/>
              <a:t>Dutton, </a:t>
            </a:r>
            <a:r>
              <a:rPr lang="en-US" sz="2200" dirty="0" smtClean="0"/>
              <a:t>2001).</a:t>
            </a:r>
            <a:endParaRPr lang="en-US" sz="2200" dirty="0"/>
          </a:p>
        </p:txBody>
      </p:sp>
      <p:sp>
        <p:nvSpPr>
          <p:cNvPr id="5" name="Rectangle 4" descr="Red rectangle background">
            <a:extLst>
              <a:ext uri="{FF2B5EF4-FFF2-40B4-BE49-F238E27FC236}">
                <a16:creationId xmlns:a16="http://schemas.microsoft.com/office/drawing/2014/main" xmlns="" id="{879DF4BA-57B6-4B2B-8BBC-D76D8587C943}"/>
              </a:ext>
            </a:extLst>
          </p:cNvPr>
          <p:cNvSpPr/>
          <p:nvPr/>
        </p:nvSpPr>
        <p:spPr>
          <a:xfrm>
            <a:off x="677334" y="1012557"/>
            <a:ext cx="6932334" cy="673315"/>
          </a:xfrm>
          <a:prstGeom prst="rect">
            <a:avLst/>
          </a:prstGeom>
          <a:solidFill>
            <a:srgbClr val="008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v"/>
            </a:pPr>
            <a:r>
              <a:rPr lang="en-US" sz="2800" dirty="0" smtClean="0"/>
              <a:t>Understanding the Officers</a:t>
            </a:r>
            <a:endParaRPr lang="en-US" sz="2800" dirty="0"/>
          </a:p>
        </p:txBody>
      </p:sp>
      <p:sp>
        <p:nvSpPr>
          <p:cNvPr id="6" name="Rectangle 5"/>
          <p:cNvSpPr/>
          <p:nvPr/>
        </p:nvSpPr>
        <p:spPr>
          <a:xfrm>
            <a:off x="4029559" y="3735092"/>
            <a:ext cx="6741763" cy="2123658"/>
          </a:xfrm>
          <a:prstGeom prst="rect">
            <a:avLst/>
          </a:prstGeom>
        </p:spPr>
        <p:txBody>
          <a:bodyPr wrap="square">
            <a:spAutoFit/>
          </a:bodyPr>
          <a:lstStyle/>
          <a:p>
            <a:r>
              <a:rPr lang="en-US" sz="2200" dirty="0" smtClean="0">
                <a:solidFill>
                  <a:srgbClr val="575757"/>
                </a:solidFill>
                <a:latin typeface="Avenir Next"/>
              </a:rPr>
              <a:t>Positive outcomes occur when team members trust each other, work collectively, and hold each other accountable. It is also important to note here that when a team has a positive synergy, its members are more successful and there are </a:t>
            </a:r>
            <a:r>
              <a:rPr lang="en-US" sz="2200" dirty="0" smtClean="0">
                <a:solidFill>
                  <a:srgbClr val="C00000"/>
                </a:solidFill>
                <a:latin typeface="Avenir Next"/>
              </a:rPr>
              <a:t>less chances of conflict. </a:t>
            </a:r>
            <a:endParaRPr lang="en-US" sz="2200" dirty="0">
              <a:solidFill>
                <a:srgbClr val="C00000"/>
              </a:solidFill>
            </a:endParaRPr>
          </a:p>
        </p:txBody>
      </p:sp>
    </p:spTree>
    <p:extLst>
      <p:ext uri="{BB962C8B-B14F-4D97-AF65-F5344CB8AC3E}">
        <p14:creationId xmlns:p14="http://schemas.microsoft.com/office/powerpoint/2010/main" val="3207819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200" dirty="0"/>
              <a:t>A job description alone can serve as a measurement tool during an </a:t>
            </a:r>
            <a:r>
              <a:rPr lang="en-US" sz="2200" b="1" dirty="0"/>
              <a:t>evaluation</a:t>
            </a:r>
            <a:r>
              <a:rPr lang="en-US" sz="2200" dirty="0"/>
              <a:t> if, for example, you're </a:t>
            </a:r>
            <a:r>
              <a:rPr lang="en-US" sz="2200" b="1" dirty="0"/>
              <a:t>assessing</a:t>
            </a:r>
            <a:r>
              <a:rPr lang="en-US" sz="2200" dirty="0"/>
              <a:t> whether an </a:t>
            </a:r>
            <a:r>
              <a:rPr lang="en-US" sz="2200" dirty="0" smtClean="0"/>
              <a:t>officer's </a:t>
            </a:r>
            <a:r>
              <a:rPr lang="en-US" sz="2200" dirty="0"/>
              <a:t>skills match the requirements of the position. But standard performance measures take the job description one step further.</a:t>
            </a:r>
            <a:endParaRPr lang="en-US" sz="2200" dirty="0"/>
          </a:p>
        </p:txBody>
      </p:sp>
      <p:sp>
        <p:nvSpPr>
          <p:cNvPr id="4" name="Rectangle 3" descr="Red rectangle background">
            <a:extLst>
              <a:ext uri="{FF2B5EF4-FFF2-40B4-BE49-F238E27FC236}">
                <a16:creationId xmlns:a16="http://schemas.microsoft.com/office/drawing/2014/main" xmlns="" id="{879DF4BA-57B6-4B2B-8BBC-D76D8587C943}"/>
              </a:ext>
            </a:extLst>
          </p:cNvPr>
          <p:cNvSpPr/>
          <p:nvPr/>
        </p:nvSpPr>
        <p:spPr>
          <a:xfrm>
            <a:off x="677334" y="1012557"/>
            <a:ext cx="6932334" cy="673315"/>
          </a:xfrm>
          <a:prstGeom prst="rect">
            <a:avLst/>
          </a:prstGeom>
          <a:solidFill>
            <a:srgbClr val="008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v"/>
            </a:pPr>
            <a:r>
              <a:rPr lang="en-US" sz="2800" dirty="0" smtClean="0"/>
              <a:t>Evaluating the Officers Fairly</a:t>
            </a:r>
            <a:endParaRPr lang="en-US" sz="2800" dirty="0"/>
          </a:p>
        </p:txBody>
      </p:sp>
      <p:sp>
        <p:nvSpPr>
          <p:cNvPr id="5" name="Rectangle 4"/>
          <p:cNvSpPr/>
          <p:nvPr/>
        </p:nvSpPr>
        <p:spPr>
          <a:xfrm>
            <a:off x="3373465" y="4100975"/>
            <a:ext cx="6096000" cy="1200329"/>
          </a:xfrm>
          <a:prstGeom prst="rect">
            <a:avLst/>
          </a:prstGeom>
        </p:spPr>
        <p:txBody>
          <a:bodyPr>
            <a:spAutoFit/>
          </a:bodyPr>
          <a:lstStyle/>
          <a:p>
            <a:r>
              <a:rPr lang="en-US" dirty="0">
                <a:solidFill>
                  <a:srgbClr val="666666"/>
                </a:solidFill>
                <a:latin typeface="Arial" panose="020B0604020202020204" pitchFamily="34" charset="0"/>
              </a:rPr>
              <a:t>Performance evaluations, which provide </a:t>
            </a:r>
            <a:r>
              <a:rPr lang="en-US" dirty="0" smtClean="0">
                <a:solidFill>
                  <a:srgbClr val="666666"/>
                </a:solidFill>
                <a:latin typeface="Arial" panose="020B0604020202020204" pitchFamily="34" charset="0"/>
              </a:rPr>
              <a:t>supervisors </a:t>
            </a:r>
            <a:r>
              <a:rPr lang="en-US" dirty="0">
                <a:solidFill>
                  <a:srgbClr val="666666"/>
                </a:solidFill>
                <a:latin typeface="Arial" panose="020B0604020202020204" pitchFamily="34" charset="0"/>
              </a:rPr>
              <a:t>with an opportunity to assess </a:t>
            </a:r>
            <a:r>
              <a:rPr lang="en-US" dirty="0" smtClean="0">
                <a:solidFill>
                  <a:srgbClr val="666666"/>
                </a:solidFill>
                <a:latin typeface="Arial" panose="020B0604020202020204" pitchFamily="34" charset="0"/>
              </a:rPr>
              <a:t>the officers’ </a:t>
            </a:r>
            <a:r>
              <a:rPr lang="en-US" dirty="0">
                <a:solidFill>
                  <a:srgbClr val="666666"/>
                </a:solidFill>
                <a:latin typeface="Arial" panose="020B0604020202020204" pitchFamily="34" charset="0"/>
              </a:rPr>
              <a:t>contributions to the organization, are essential to developing a powerful work team</a:t>
            </a:r>
            <a:endParaRPr lang="en-US" dirty="0"/>
          </a:p>
        </p:txBody>
      </p:sp>
    </p:spTree>
    <p:extLst>
      <p:ext uri="{BB962C8B-B14F-4D97-AF65-F5344CB8AC3E}">
        <p14:creationId xmlns:p14="http://schemas.microsoft.com/office/powerpoint/2010/main" val="3243656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9315" y="578603"/>
            <a:ext cx="6918260" cy="785248"/>
          </a:xfrm>
        </p:spPr>
        <p:txBody>
          <a:bodyPr/>
          <a:lstStyle/>
          <a:p>
            <a:r>
              <a:rPr lang="en-US" dirty="0" smtClean="0"/>
              <a:t>Evaluation Continuation……..</a:t>
            </a:r>
            <a:endParaRPr lang="en-US" dirty="0"/>
          </a:p>
        </p:txBody>
      </p:sp>
      <p:sp>
        <p:nvSpPr>
          <p:cNvPr id="3" name="Content Placeholder 2"/>
          <p:cNvSpPr>
            <a:spLocks noGrp="1"/>
          </p:cNvSpPr>
          <p:nvPr>
            <p:ph idx="1"/>
          </p:nvPr>
        </p:nvSpPr>
        <p:spPr>
          <a:xfrm>
            <a:off x="3006671" y="1633647"/>
            <a:ext cx="7935132" cy="3880773"/>
          </a:xfrm>
        </p:spPr>
        <p:txBody>
          <a:bodyPr>
            <a:normAutofit/>
          </a:bodyPr>
          <a:lstStyle/>
          <a:p>
            <a:pPr>
              <a:buFont typeface="Wingdings" panose="05000000000000000000" pitchFamily="2" charset="2"/>
              <a:buChar char="§"/>
            </a:pPr>
            <a:r>
              <a:rPr lang="en-US" sz="2200" dirty="0"/>
              <a:t>Evaluations </a:t>
            </a:r>
            <a:r>
              <a:rPr lang="en-US" sz="2200" dirty="0" smtClean="0"/>
              <a:t>should be </a:t>
            </a:r>
            <a:r>
              <a:rPr lang="en-US" sz="2200" dirty="0"/>
              <a:t>done </a:t>
            </a:r>
            <a:r>
              <a:rPr lang="en-US" sz="2200" dirty="0" smtClean="0"/>
              <a:t>at least annually </a:t>
            </a:r>
            <a:r>
              <a:rPr lang="en-US" sz="2200" dirty="0"/>
              <a:t>based on defined criteria, and shall be reviewed and discussed with the </a:t>
            </a:r>
            <a:r>
              <a:rPr lang="en-US" sz="2200" dirty="0" smtClean="0"/>
              <a:t>officers. </a:t>
            </a:r>
            <a:r>
              <a:rPr lang="en-US" sz="2200" dirty="0"/>
              <a:t>[2-CO-1C-21] [4-4064] [4-APPFS-3D-16] [1-CTA-1C-08</a:t>
            </a:r>
            <a:r>
              <a:rPr lang="en-US" sz="2200" dirty="0" smtClean="0"/>
              <a:t>]</a:t>
            </a:r>
          </a:p>
          <a:p>
            <a:pPr>
              <a:buFont typeface="Wingdings" panose="05000000000000000000" pitchFamily="2" charset="2"/>
              <a:buChar char="§"/>
            </a:pPr>
            <a:r>
              <a:rPr lang="en-US" sz="2200" dirty="0" smtClean="0"/>
              <a:t>Performance evaluation can be done whenever </a:t>
            </a:r>
            <a:r>
              <a:rPr lang="en-US" sz="2200" dirty="0"/>
              <a:t>a supervisor wishes to </a:t>
            </a:r>
            <a:r>
              <a:rPr lang="en-US" sz="2200" dirty="0" smtClean="0"/>
              <a:t>make each officers’ </a:t>
            </a:r>
            <a:r>
              <a:rPr lang="en-US" sz="2200" dirty="0"/>
              <a:t>performance a matter of record</a:t>
            </a:r>
            <a:r>
              <a:rPr lang="en-US" sz="2200" dirty="0" smtClean="0"/>
              <a:t>.</a:t>
            </a:r>
          </a:p>
          <a:p>
            <a:pPr>
              <a:buFont typeface="Wingdings" panose="05000000000000000000" pitchFamily="2" charset="2"/>
              <a:buChar char="§"/>
            </a:pPr>
            <a:r>
              <a:rPr lang="en-US" sz="2200" dirty="0" smtClean="0"/>
              <a:t>The evaluation should be fair enough to show if there is any “performance deficiencies”</a:t>
            </a:r>
          </a:p>
          <a:p>
            <a:endParaRPr lang="en-US" sz="2200" dirty="0"/>
          </a:p>
        </p:txBody>
      </p:sp>
    </p:spTree>
    <p:extLst>
      <p:ext uri="{BB962C8B-B14F-4D97-AF65-F5344CB8AC3E}">
        <p14:creationId xmlns:p14="http://schemas.microsoft.com/office/powerpoint/2010/main" val="1571661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8286" y="609600"/>
            <a:ext cx="7305716" cy="862739"/>
          </a:xfrm>
        </p:spPr>
        <p:txBody>
          <a:bodyPr/>
          <a:lstStyle/>
          <a:p>
            <a:r>
              <a:rPr lang="en-US" dirty="0" smtClean="0"/>
              <a:t>Supervisor’s Appraisal Rating</a:t>
            </a:r>
            <a:endParaRPr lang="en-US" dirty="0"/>
          </a:p>
        </p:txBody>
      </p:sp>
      <p:sp>
        <p:nvSpPr>
          <p:cNvPr id="3" name="Content Placeholder 2"/>
          <p:cNvSpPr>
            <a:spLocks noGrp="1"/>
          </p:cNvSpPr>
          <p:nvPr>
            <p:ph idx="1"/>
          </p:nvPr>
        </p:nvSpPr>
        <p:spPr>
          <a:xfrm>
            <a:off x="2836189" y="1472339"/>
            <a:ext cx="7780149" cy="3880773"/>
          </a:xfrm>
        </p:spPr>
        <p:txBody>
          <a:bodyPr>
            <a:normAutofit/>
          </a:bodyPr>
          <a:lstStyle/>
          <a:p>
            <a:r>
              <a:rPr lang="en-US" sz="2200" dirty="0" smtClean="0"/>
              <a:t>In some situations, officers should not </a:t>
            </a:r>
            <a:r>
              <a:rPr lang="en-US" sz="2200" dirty="0"/>
              <a:t>be rated as “Does not achieve performance </a:t>
            </a:r>
            <a:r>
              <a:rPr lang="en-US" sz="2200" dirty="0" smtClean="0"/>
              <a:t>standards.” Such a situation is when they have not been </a:t>
            </a:r>
            <a:r>
              <a:rPr lang="en-US" sz="2200" dirty="0"/>
              <a:t>given reasonable opportunity to correct </a:t>
            </a:r>
            <a:r>
              <a:rPr lang="en-US" sz="2200" dirty="0" smtClean="0"/>
              <a:t>any existing performance deficiencies.</a:t>
            </a:r>
          </a:p>
          <a:p>
            <a:r>
              <a:rPr lang="en-US" sz="2200" dirty="0" smtClean="0"/>
              <a:t>Supervisors must not provide the last appraisal rating, but rather should submit the evaluation to a reviewer who would determine whether or not to place officers who do not perform optimally into a development program for about 6 months (</a:t>
            </a:r>
            <a:r>
              <a:rPr lang="en-US" sz="2400" dirty="0" err="1" smtClean="0"/>
              <a:t>Marek</a:t>
            </a:r>
            <a:r>
              <a:rPr lang="en-US" sz="2400" dirty="0" smtClean="0"/>
              <a:t> et al., 2017)</a:t>
            </a:r>
            <a:r>
              <a:rPr lang="en-US" sz="2200" dirty="0" smtClean="0"/>
              <a:t>. </a:t>
            </a:r>
            <a:endParaRPr lang="en-US" sz="2200" dirty="0"/>
          </a:p>
        </p:txBody>
      </p:sp>
    </p:spTree>
    <p:extLst>
      <p:ext uri="{BB962C8B-B14F-4D97-AF65-F5344CB8AC3E}">
        <p14:creationId xmlns:p14="http://schemas.microsoft.com/office/powerpoint/2010/main" val="2040075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552" y="268174"/>
            <a:ext cx="8991600" cy="914082"/>
          </a:xfrm>
        </p:spPr>
        <p:txBody>
          <a:bodyPr>
            <a:normAutofit fontScale="90000"/>
          </a:bodyPr>
          <a:lstStyle/>
          <a:p>
            <a:r>
              <a:rPr lang="en-US" sz="3200" dirty="0"/>
              <a:t>How </a:t>
            </a:r>
            <a:r>
              <a:rPr lang="en-US" sz="3200" dirty="0" smtClean="0"/>
              <a:t>does performance evaluation help synergy development?</a:t>
            </a:r>
            <a:endParaRPr lang="en-US" sz="3200" dirty="0"/>
          </a:p>
        </p:txBody>
      </p:sp>
      <p:sp>
        <p:nvSpPr>
          <p:cNvPr id="3" name="Content Placeholder 2"/>
          <p:cNvSpPr>
            <a:spLocks noGrp="1"/>
          </p:cNvSpPr>
          <p:nvPr>
            <p:ph idx="1"/>
          </p:nvPr>
        </p:nvSpPr>
        <p:spPr>
          <a:xfrm>
            <a:off x="1043552" y="4386984"/>
            <a:ext cx="10130726" cy="1069171"/>
          </a:xfrm>
        </p:spPr>
        <p:txBody>
          <a:bodyPr>
            <a:normAutofit/>
          </a:bodyPr>
          <a:lstStyle/>
          <a:p>
            <a:pPr>
              <a:buFont typeface="Arial" panose="020B0604020202020204" pitchFamily="34" charset="0"/>
              <a:buChar char="•"/>
            </a:pPr>
            <a:r>
              <a:rPr lang="en-US" sz="2400" dirty="0" smtClean="0"/>
              <a:t>It encourages officers to </a:t>
            </a:r>
            <a:r>
              <a:rPr lang="en-US" sz="2400" dirty="0"/>
              <a:t>work </a:t>
            </a:r>
            <a:r>
              <a:rPr lang="en-US" sz="2400" dirty="0" smtClean="0"/>
              <a:t>optimally and collaboratively towards a common goal.</a:t>
            </a:r>
            <a:endParaRPr lang="en-US" sz="2200" dirty="0"/>
          </a:p>
          <a:p>
            <a:pPr>
              <a:buFont typeface="Wingdings" panose="05000000000000000000" pitchFamily="2" charset="2"/>
              <a:buChar char="§"/>
            </a:pPr>
            <a:endParaRPr lang="en-US" sz="22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775" y="2045558"/>
            <a:ext cx="3832199" cy="2012710"/>
          </a:xfrm>
          <a:prstGeom prst="rect">
            <a:avLst/>
          </a:prstGeom>
          <a:ln>
            <a:noFill/>
          </a:ln>
          <a:effectLst>
            <a:softEdge rad="112500"/>
          </a:effectLst>
        </p:spPr>
      </p:pic>
    </p:spTree>
    <p:extLst>
      <p:ext uri="{BB962C8B-B14F-4D97-AF65-F5344CB8AC3E}">
        <p14:creationId xmlns:p14="http://schemas.microsoft.com/office/powerpoint/2010/main" val="12238973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260" y="544367"/>
            <a:ext cx="8991600" cy="752384"/>
          </a:xfrm>
        </p:spPr>
        <p:txBody>
          <a:bodyPr>
            <a:normAutofit/>
          </a:bodyPr>
          <a:lstStyle/>
          <a:p>
            <a:r>
              <a:rPr lang="en-US" dirty="0" smtClean="0">
                <a:solidFill>
                  <a:schemeClr val="accent4">
                    <a:lumMod val="75000"/>
                  </a:schemeClr>
                </a:solidFill>
              </a:rPr>
              <a:t>In the next session we will learn that:</a:t>
            </a:r>
            <a:endParaRPr lang="en-US" dirty="0">
              <a:solidFill>
                <a:schemeClr val="accent4">
                  <a:lumMod val="75000"/>
                </a:schemeClr>
              </a:solidFill>
            </a:endParaRPr>
          </a:p>
        </p:txBody>
      </p:sp>
      <p:sp>
        <p:nvSpPr>
          <p:cNvPr id="13" name="TextBox 12"/>
          <p:cNvSpPr txBox="1"/>
          <p:nvPr/>
        </p:nvSpPr>
        <p:spPr>
          <a:xfrm>
            <a:off x="1770680" y="1636364"/>
            <a:ext cx="9527583" cy="3816429"/>
          </a:xfrm>
          <a:prstGeom prst="rect">
            <a:avLst/>
          </a:prstGeom>
          <a:noFill/>
        </p:spPr>
        <p:txBody>
          <a:bodyPr wrap="square" rtlCol="0">
            <a:spAutoFit/>
          </a:bodyPr>
          <a:lstStyle/>
          <a:p>
            <a:pPr marL="457200" indent="-457200">
              <a:buFont typeface="Wingdings" panose="05000000000000000000" pitchFamily="2" charset="2"/>
              <a:buChar char="ü"/>
            </a:pPr>
            <a:r>
              <a:rPr lang="en-US" sz="2200" dirty="0"/>
              <a:t>To </a:t>
            </a:r>
            <a:r>
              <a:rPr lang="en-US" sz="2200" dirty="0" smtClean="0"/>
              <a:t>develop synergy, supervisors must not only recognize officer’s personal needs, but also recognize their work </a:t>
            </a:r>
            <a:r>
              <a:rPr lang="en-US" sz="2200" dirty="0"/>
              <a:t>i.e. entitlement that comes with promotion for acting professionally</a:t>
            </a:r>
            <a:r>
              <a:rPr lang="en-US" sz="2200" dirty="0" smtClean="0"/>
              <a:t>.</a:t>
            </a:r>
          </a:p>
          <a:p>
            <a:pPr marL="457200" indent="-457200">
              <a:buFont typeface="Wingdings" panose="05000000000000000000" pitchFamily="2" charset="2"/>
              <a:buChar char="ü"/>
            </a:pPr>
            <a:r>
              <a:rPr lang="en-US" sz="2200" dirty="0" smtClean="0"/>
              <a:t>Understand that it </a:t>
            </a:r>
            <a:r>
              <a:rPr lang="en-US" sz="2200" dirty="0"/>
              <a:t>is impossible for a broken system to recognize such things!</a:t>
            </a:r>
          </a:p>
          <a:p>
            <a:pPr marL="457200" indent="-457200">
              <a:buFont typeface="Wingdings" panose="05000000000000000000" pitchFamily="2" charset="2"/>
              <a:buChar char="ü"/>
            </a:pPr>
            <a:r>
              <a:rPr lang="en-US" sz="2200" dirty="0" smtClean="0"/>
              <a:t>Arrange </a:t>
            </a:r>
            <a:r>
              <a:rPr lang="en-US" sz="2200" dirty="0"/>
              <a:t>for dialogue with top-level officials to create new deliberations based upon a new set of core values that support synergy within the </a:t>
            </a:r>
            <a:r>
              <a:rPr lang="en-US" sz="2200" dirty="0" smtClean="0"/>
              <a:t>institution</a:t>
            </a:r>
            <a:r>
              <a:rPr lang="en-US" sz="2200" dirty="0"/>
              <a:t> </a:t>
            </a:r>
            <a:r>
              <a:rPr lang="en-US" sz="2200" dirty="0" smtClean="0"/>
              <a:t>whenever a deficiency in teamwork is recognized.</a:t>
            </a:r>
            <a:endParaRPr lang="en-US" sz="2200" dirty="0"/>
          </a:p>
          <a:p>
            <a:pPr marL="457200" indent="-457200">
              <a:buFont typeface="Wingdings" panose="05000000000000000000" pitchFamily="2" charset="2"/>
              <a:buChar char="ü"/>
            </a:pPr>
            <a:endParaRPr lang="en-US" sz="2200" dirty="0"/>
          </a:p>
          <a:p>
            <a:endParaRPr lang="en-US" sz="2200" dirty="0"/>
          </a:p>
        </p:txBody>
      </p:sp>
    </p:spTree>
    <p:extLst>
      <p:ext uri="{BB962C8B-B14F-4D97-AF65-F5344CB8AC3E}">
        <p14:creationId xmlns:p14="http://schemas.microsoft.com/office/powerpoint/2010/main" val="3959306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pattFill prst="pct5">
          <a:fgClr>
            <a:srgbClr val="008272"/>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33076" y="2422902"/>
            <a:ext cx="6281405" cy="1033221"/>
          </a:xfrm>
        </p:spPr>
        <p:txBody>
          <a:bodyPr>
            <a:noAutofit/>
          </a:bodyPr>
          <a:lstStyle/>
          <a:p>
            <a:pPr algn="ctr"/>
            <a:r>
              <a:rPr lang="en-US" sz="4800" dirty="0" smtClean="0"/>
              <a:t>Take a Break!</a:t>
            </a:r>
            <a:br>
              <a:rPr lang="en-US" sz="4800" dirty="0" smtClean="0"/>
            </a:br>
            <a:endParaRPr lang="en-US" sz="4800" dirty="0"/>
          </a:p>
        </p:txBody>
      </p:sp>
    </p:spTree>
    <p:extLst>
      <p:ext uri="{BB962C8B-B14F-4D97-AF65-F5344CB8AC3E}">
        <p14:creationId xmlns:p14="http://schemas.microsoft.com/office/powerpoint/2010/main" val="2291441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pattFill prst="pct5">
          <a:fgClr>
            <a:srgbClr val="008272"/>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33076" y="2422902"/>
            <a:ext cx="6281405" cy="1033221"/>
          </a:xfrm>
        </p:spPr>
        <p:txBody>
          <a:bodyPr>
            <a:noAutofit/>
          </a:bodyPr>
          <a:lstStyle/>
          <a:p>
            <a:pPr algn="ctr"/>
            <a:r>
              <a:rPr lang="en-US" sz="4800" dirty="0" smtClean="0"/>
              <a:t>Day 2 Training Session</a:t>
            </a:r>
            <a:br>
              <a:rPr lang="en-US" sz="4800" dirty="0" smtClean="0"/>
            </a:br>
            <a:endParaRPr lang="en-US" sz="4800" dirty="0"/>
          </a:p>
        </p:txBody>
      </p:sp>
    </p:spTree>
    <p:extLst>
      <p:ext uri="{BB962C8B-B14F-4D97-AF65-F5344CB8AC3E}">
        <p14:creationId xmlns:p14="http://schemas.microsoft.com/office/powerpoint/2010/main" val="3741010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relationship between Job Satisfaction and Synergy </a:t>
            </a:r>
            <a:endParaRPr lang="en-US" dirty="0"/>
          </a:p>
        </p:txBody>
      </p:sp>
      <p:sp>
        <p:nvSpPr>
          <p:cNvPr id="3" name="Content Placeholder 2"/>
          <p:cNvSpPr>
            <a:spLocks noGrp="1"/>
          </p:cNvSpPr>
          <p:nvPr>
            <p:ph idx="1"/>
          </p:nvPr>
        </p:nvSpPr>
        <p:spPr>
          <a:xfrm>
            <a:off x="1545239" y="2160589"/>
            <a:ext cx="8596668" cy="3880773"/>
          </a:xfrm>
        </p:spPr>
        <p:txBody>
          <a:bodyPr>
            <a:normAutofit lnSpcReduction="10000"/>
          </a:bodyPr>
          <a:lstStyle/>
          <a:p>
            <a:r>
              <a:rPr lang="en-US" sz="2200" dirty="0" smtClean="0"/>
              <a:t>If correctional officers are satisfied, their personal needs addressed, then, this can guarantee greater synergy. However, if the system does not create an environment in which synergy thrives, then, it would be difficult for supervisors to implement strategies highlighted here for synergy development</a:t>
            </a:r>
          </a:p>
          <a:p>
            <a:r>
              <a:rPr lang="en-US" sz="2200" dirty="0" err="1" smtClean="0"/>
              <a:t>Breaugh</a:t>
            </a:r>
            <a:r>
              <a:rPr lang="en-US" sz="2200" dirty="0" smtClean="0"/>
              <a:t> et al (2018) clearly explains that there </a:t>
            </a:r>
            <a:r>
              <a:rPr lang="en-US" sz="2200" dirty="0"/>
              <a:t>is a wide variety of literature reporting </a:t>
            </a:r>
            <a:r>
              <a:rPr lang="en-US" sz="2200" dirty="0" smtClean="0"/>
              <a:t>ineffectiveness of synergy development strategies if the system itself does not create an environment in which doing so is possible. This is the main challenge supervisors encounter in their efforts to implementing synergy development strategies.  </a:t>
            </a:r>
            <a:endParaRPr lang="en-US" sz="2200" dirty="0"/>
          </a:p>
        </p:txBody>
      </p:sp>
    </p:spTree>
    <p:extLst>
      <p:ext uri="{BB962C8B-B14F-4D97-AF65-F5344CB8AC3E}">
        <p14:creationId xmlns:p14="http://schemas.microsoft.com/office/powerpoint/2010/main" val="153713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 that it is impossible for a broken system to </a:t>
            </a:r>
            <a:r>
              <a:rPr lang="en-US" dirty="0" smtClean="0"/>
              <a:t>facilitate Synergy!</a:t>
            </a:r>
            <a:r>
              <a:rPr lang="en-US" dirty="0"/>
              <a:t/>
            </a:r>
            <a:br>
              <a:rPr lang="en-US" dirty="0"/>
            </a:br>
            <a:endParaRPr lang="en-US" dirty="0"/>
          </a:p>
        </p:txBody>
      </p:sp>
      <p:sp>
        <p:nvSpPr>
          <p:cNvPr id="3" name="Content Placeholder 2"/>
          <p:cNvSpPr>
            <a:spLocks noGrp="1"/>
          </p:cNvSpPr>
          <p:nvPr>
            <p:ph idx="1"/>
          </p:nvPr>
        </p:nvSpPr>
        <p:spPr>
          <a:xfrm>
            <a:off x="2118676" y="2269078"/>
            <a:ext cx="8596668" cy="3880773"/>
          </a:xfrm>
        </p:spPr>
        <p:txBody>
          <a:bodyPr>
            <a:normAutofit/>
          </a:bodyPr>
          <a:lstStyle/>
          <a:p>
            <a:r>
              <a:rPr lang="en-US" sz="2200" dirty="0" smtClean="0"/>
              <a:t>Synergy development strategies provide a framework </a:t>
            </a:r>
            <a:r>
              <a:rPr lang="en-US" sz="2200" dirty="0"/>
              <a:t>for systematically putting complex evidence-based </a:t>
            </a:r>
            <a:r>
              <a:rPr lang="en-US" sz="2200" dirty="0" smtClean="0"/>
              <a:t>supervisory knowledge </a:t>
            </a:r>
            <a:r>
              <a:rPr lang="en-US" sz="2200" dirty="0"/>
              <a:t>into operation to achieve best </a:t>
            </a:r>
            <a:r>
              <a:rPr lang="en-US" sz="2200" dirty="0" smtClean="0"/>
              <a:t>practices.</a:t>
            </a:r>
            <a:endParaRPr lang="en-US" sz="2200" dirty="0"/>
          </a:p>
        </p:txBody>
      </p:sp>
    </p:spTree>
    <p:extLst>
      <p:ext uri="{BB962C8B-B14F-4D97-AF65-F5344CB8AC3E}">
        <p14:creationId xmlns:p14="http://schemas.microsoft.com/office/powerpoint/2010/main" val="3155504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7266" y="1633647"/>
            <a:ext cx="8596668" cy="3880773"/>
          </a:xfrm>
        </p:spPr>
        <p:txBody>
          <a:bodyPr>
            <a:normAutofit/>
          </a:bodyPr>
          <a:lstStyle/>
          <a:p>
            <a:r>
              <a:rPr lang="en-US" sz="2200" dirty="0"/>
              <a:t>Supervisors should Arrange </a:t>
            </a:r>
            <a:r>
              <a:rPr lang="en-US" sz="2200" dirty="0"/>
              <a:t>for dialogue with top-level officials to create new deliberations based upon a new set of core values that support synergy within the </a:t>
            </a:r>
            <a:r>
              <a:rPr lang="en-US" sz="2200" dirty="0" smtClean="0"/>
              <a:t>institution. </a:t>
            </a:r>
          </a:p>
          <a:p>
            <a:r>
              <a:rPr lang="en-US" sz="2200" dirty="0" smtClean="0"/>
              <a:t>The proposed solution should involve all levels of management i.e. HR among other relevant top-officials who facilitate policy changes. </a:t>
            </a:r>
            <a:endParaRPr lang="en-US" sz="2200" dirty="0"/>
          </a:p>
        </p:txBody>
      </p:sp>
      <p:sp>
        <p:nvSpPr>
          <p:cNvPr id="5" name="Rectangle 4"/>
          <p:cNvSpPr/>
          <p:nvPr/>
        </p:nvSpPr>
        <p:spPr>
          <a:xfrm>
            <a:off x="677334" y="630048"/>
            <a:ext cx="9562453" cy="861774"/>
          </a:xfrm>
          <a:prstGeom prst="rect">
            <a:avLst/>
          </a:prstGeom>
        </p:spPr>
        <p:txBody>
          <a:bodyPr wrap="square">
            <a:spAutoFit/>
          </a:bodyPr>
          <a:lstStyle/>
          <a:p>
            <a:r>
              <a:rPr lang="en-US" sz="3200" dirty="0" smtClean="0">
                <a:solidFill>
                  <a:schemeClr val="accent1"/>
                </a:solidFill>
                <a:latin typeface="+mj-lt"/>
                <a:ea typeface="+mj-ea"/>
                <a:cs typeface="+mj-cs"/>
              </a:rPr>
              <a:t>Proposed Solution to a Broken System</a:t>
            </a:r>
            <a:endParaRPr lang="en-US" sz="3200" dirty="0">
              <a:solidFill>
                <a:schemeClr val="accent1"/>
              </a:solidFill>
              <a:latin typeface="+mj-lt"/>
              <a:ea typeface="+mj-ea"/>
              <a:cs typeface="+mj-cs"/>
            </a:endParaRPr>
          </a:p>
          <a:p>
            <a:pPr marL="457200" indent="-457200">
              <a:buFont typeface="Wingdings" panose="05000000000000000000" pitchFamily="2" charset="2"/>
              <a:buChar char="ü"/>
            </a:pPr>
            <a:endParaRPr lang="en-US" dirty="0"/>
          </a:p>
        </p:txBody>
      </p:sp>
    </p:spTree>
    <p:extLst>
      <p:ext uri="{BB962C8B-B14F-4D97-AF65-F5344CB8AC3E}">
        <p14:creationId xmlns:p14="http://schemas.microsoft.com/office/powerpoint/2010/main" val="9181949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2" algn="l" defTabSz="457200" rtl="0">
              <a:spcBef>
                <a:spcPct val="0"/>
              </a:spcBef>
            </a:pPr>
            <a:r>
              <a:rPr lang="en-US" sz="3600" kern="1200" dirty="0">
                <a:solidFill>
                  <a:schemeClr val="accent1"/>
                </a:solidFill>
                <a:latin typeface="+mj-lt"/>
                <a:ea typeface="+mj-ea"/>
                <a:cs typeface="+mj-cs"/>
              </a:rPr>
              <a:t>Consistency with </a:t>
            </a:r>
            <a:r>
              <a:rPr lang="en-US" sz="3600" kern="1200" dirty="0" smtClean="0">
                <a:solidFill>
                  <a:schemeClr val="accent1"/>
                </a:solidFill>
                <a:latin typeface="+mj-lt"/>
                <a:ea typeface="+mj-ea"/>
                <a:cs typeface="+mj-cs"/>
              </a:rPr>
              <a:t>Culture</a:t>
            </a:r>
            <a:r>
              <a:rPr lang="en-US" b="1" dirty="0"/>
              <a:t/>
            </a:r>
            <a:br>
              <a:rPr lang="en-US" b="1" dirty="0"/>
            </a:br>
            <a:endParaRPr lang="en-US" dirty="0"/>
          </a:p>
        </p:txBody>
      </p:sp>
      <p:sp>
        <p:nvSpPr>
          <p:cNvPr id="3" name="Content Placeholder 2"/>
          <p:cNvSpPr>
            <a:spLocks noGrp="1"/>
          </p:cNvSpPr>
          <p:nvPr>
            <p:ph idx="1"/>
          </p:nvPr>
        </p:nvSpPr>
        <p:spPr>
          <a:xfrm>
            <a:off x="1343761" y="1602650"/>
            <a:ext cx="8596668" cy="3880773"/>
          </a:xfrm>
        </p:spPr>
        <p:txBody>
          <a:bodyPr>
            <a:normAutofit/>
          </a:bodyPr>
          <a:lstStyle/>
          <a:p>
            <a:r>
              <a:rPr lang="en-US" sz="2200" dirty="0"/>
              <a:t>The </a:t>
            </a:r>
            <a:r>
              <a:rPr lang="en-US" sz="2200" dirty="0" smtClean="0"/>
              <a:t>culture </a:t>
            </a:r>
            <a:r>
              <a:rPr lang="en-US" sz="2200" dirty="0"/>
              <a:t>of </a:t>
            </a:r>
            <a:r>
              <a:rPr lang="en-US" sz="2200" dirty="0" smtClean="0"/>
              <a:t>correctional facilities, </a:t>
            </a:r>
            <a:r>
              <a:rPr lang="en-US" sz="2200" dirty="0"/>
              <a:t>as well </a:t>
            </a:r>
            <a:r>
              <a:rPr lang="en-US" sz="2200" dirty="0" smtClean="0"/>
              <a:t>as the proportioned resources </a:t>
            </a:r>
            <a:r>
              <a:rPr lang="en-US" sz="2200" dirty="0"/>
              <a:t>– human and financial- </a:t>
            </a:r>
            <a:r>
              <a:rPr lang="en-US" sz="2200" dirty="0" smtClean="0"/>
              <a:t>should be </a:t>
            </a:r>
            <a:r>
              <a:rPr lang="en-US" sz="2200" dirty="0"/>
              <a:t>continually channeled towards the improvement of the satisfaction </a:t>
            </a:r>
            <a:r>
              <a:rPr lang="en-US" sz="2200" dirty="0" smtClean="0"/>
              <a:t>of everyone working within the facility. </a:t>
            </a:r>
            <a:r>
              <a:rPr lang="en-US" sz="2200" dirty="0"/>
              <a:t>For that reason, noting that </a:t>
            </a:r>
            <a:r>
              <a:rPr lang="en-US" sz="2200" dirty="0" smtClean="0"/>
              <a:t>synergy improves overall results </a:t>
            </a:r>
            <a:r>
              <a:rPr lang="en-US" sz="2200" dirty="0"/>
              <a:t>and reduces </a:t>
            </a:r>
            <a:r>
              <a:rPr lang="en-US" sz="2200" dirty="0" smtClean="0"/>
              <a:t>waste of resources,  </a:t>
            </a:r>
            <a:r>
              <a:rPr lang="en-US" sz="2200" dirty="0"/>
              <a:t>including finances and </a:t>
            </a:r>
            <a:r>
              <a:rPr lang="en-US" sz="2200" dirty="0" smtClean="0"/>
              <a:t>time, it </a:t>
            </a:r>
            <a:r>
              <a:rPr lang="en-US" sz="2200" dirty="0"/>
              <a:t>is </a:t>
            </a:r>
            <a:r>
              <a:rPr lang="en-US" sz="2200" dirty="0" smtClean="0"/>
              <a:t>important for supervisors to ensure that the strategies they put in place align with the existing culture.  </a:t>
            </a:r>
            <a:endParaRPr lang="en-US" sz="2200" dirty="0"/>
          </a:p>
        </p:txBody>
      </p:sp>
    </p:spTree>
    <p:extLst>
      <p:ext uri="{BB962C8B-B14F-4D97-AF65-F5344CB8AC3E}">
        <p14:creationId xmlns:p14="http://schemas.microsoft.com/office/powerpoint/2010/main" val="31235460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Implementation Plan</a:t>
            </a:r>
            <a:endParaRPr lang="en-US" dirty="0"/>
          </a:p>
        </p:txBody>
      </p:sp>
      <p:sp>
        <p:nvSpPr>
          <p:cNvPr id="3" name="Content Placeholder 2"/>
          <p:cNvSpPr>
            <a:spLocks noGrp="1"/>
          </p:cNvSpPr>
          <p:nvPr>
            <p:ph idx="1"/>
          </p:nvPr>
        </p:nvSpPr>
        <p:spPr>
          <a:xfrm>
            <a:off x="1188778" y="1525158"/>
            <a:ext cx="8596668" cy="3880773"/>
          </a:xfrm>
        </p:spPr>
        <p:txBody>
          <a:bodyPr>
            <a:normAutofit/>
          </a:bodyPr>
          <a:lstStyle/>
          <a:p>
            <a:r>
              <a:rPr lang="en-US" sz="2200" dirty="0"/>
              <a:t>The processes and structures used during the implementation of </a:t>
            </a:r>
            <a:r>
              <a:rPr lang="en-US" sz="2200" dirty="0" smtClean="0"/>
              <a:t>synergy development strategies affects </a:t>
            </a:r>
            <a:r>
              <a:rPr lang="en-US" sz="2200" dirty="0"/>
              <a:t>the success of </a:t>
            </a:r>
            <a:r>
              <a:rPr lang="en-US" sz="2200" dirty="0" smtClean="0"/>
              <a:t>those strategies. </a:t>
            </a:r>
          </a:p>
          <a:p>
            <a:r>
              <a:rPr lang="en-US" sz="2400" dirty="0"/>
              <a:t>Unlike </a:t>
            </a:r>
            <a:r>
              <a:rPr lang="en-US" sz="2400" dirty="0" smtClean="0"/>
              <a:t>in </a:t>
            </a:r>
            <a:r>
              <a:rPr lang="en-US" sz="2400" dirty="0"/>
              <a:t>traditional </a:t>
            </a:r>
            <a:r>
              <a:rPr lang="en-US" sz="2400" dirty="0" smtClean="0"/>
              <a:t>approaches </a:t>
            </a:r>
            <a:r>
              <a:rPr lang="en-US" sz="2400" dirty="0"/>
              <a:t>used when implementing </a:t>
            </a:r>
            <a:r>
              <a:rPr lang="en-US" sz="2400" dirty="0" smtClean="0"/>
              <a:t>supervisory and performance strategies, supervisors should ensure that the approach they will use to develop synergy will engage officers and top-level management officials </a:t>
            </a:r>
            <a:r>
              <a:rPr lang="en-US" sz="2400" dirty="0"/>
              <a:t>who will offer their feedback regarding the impact of the </a:t>
            </a:r>
            <a:r>
              <a:rPr lang="en-US" sz="2400" dirty="0" smtClean="0"/>
              <a:t>strategies </a:t>
            </a:r>
            <a:r>
              <a:rPr lang="en-US" sz="2400" dirty="0"/>
              <a:t>and the areas to be reviewed, so as to maximize the </a:t>
            </a:r>
            <a:r>
              <a:rPr lang="en-US" sz="2400" dirty="0" smtClean="0"/>
              <a:t>benefits.</a:t>
            </a:r>
          </a:p>
          <a:p>
            <a:pPr marL="0" indent="0">
              <a:buNone/>
            </a:pPr>
            <a:endParaRPr lang="en-US" sz="2200" dirty="0"/>
          </a:p>
        </p:txBody>
      </p:sp>
    </p:spTree>
    <p:extLst>
      <p:ext uri="{BB962C8B-B14F-4D97-AF65-F5344CB8AC3E}">
        <p14:creationId xmlns:p14="http://schemas.microsoft.com/office/powerpoint/2010/main" val="6488099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2" algn="l" defTabSz="457200" rtl="0">
              <a:spcBef>
                <a:spcPct val="0"/>
              </a:spcBef>
            </a:pPr>
            <a:r>
              <a:rPr lang="en-US" sz="3600" kern="1200" dirty="0" smtClean="0">
                <a:solidFill>
                  <a:schemeClr val="accent1"/>
                </a:solidFill>
                <a:latin typeface="+mj-lt"/>
                <a:ea typeface="+mj-ea"/>
                <a:cs typeface="+mj-cs"/>
              </a:rPr>
              <a:t>Integration of Planned Change Theory </a:t>
            </a:r>
            <a:r>
              <a:rPr lang="en-US" sz="3600" kern="1200" dirty="0">
                <a:solidFill>
                  <a:schemeClr val="accent1"/>
                </a:solidFill>
                <a:latin typeface="+mj-lt"/>
                <a:ea typeface="+mj-ea"/>
                <a:cs typeface="+mj-cs"/>
              </a:rPr>
              <a:t>in </a:t>
            </a:r>
            <a:r>
              <a:rPr lang="en-US" sz="3600" kern="1200" dirty="0">
                <a:solidFill>
                  <a:schemeClr val="accent1"/>
                </a:solidFill>
                <a:latin typeface="+mj-lt"/>
                <a:ea typeface="+mj-ea"/>
                <a:cs typeface="+mj-cs"/>
              </a:rPr>
              <a:t>Synergy Development</a:t>
            </a:r>
            <a:endParaRPr lang="en-US" sz="3600" kern="1200" dirty="0">
              <a:solidFill>
                <a:schemeClr val="accent1"/>
              </a:solidFill>
              <a:latin typeface="+mj-lt"/>
              <a:ea typeface="+mj-ea"/>
              <a:cs typeface="+mj-cs"/>
            </a:endParaRPr>
          </a:p>
        </p:txBody>
      </p:sp>
      <p:sp>
        <p:nvSpPr>
          <p:cNvPr id="3" name="Content Placeholder 2"/>
          <p:cNvSpPr>
            <a:spLocks noGrp="1"/>
          </p:cNvSpPr>
          <p:nvPr>
            <p:ph idx="1"/>
          </p:nvPr>
        </p:nvSpPr>
        <p:spPr>
          <a:xfrm>
            <a:off x="1793212" y="2160589"/>
            <a:ext cx="8596668" cy="3880773"/>
          </a:xfrm>
        </p:spPr>
        <p:txBody>
          <a:bodyPr>
            <a:normAutofit/>
          </a:bodyPr>
          <a:lstStyle/>
          <a:p>
            <a:r>
              <a:rPr lang="en-US" sz="2200" dirty="0"/>
              <a:t>In the course of </a:t>
            </a:r>
            <a:r>
              <a:rPr lang="en-US" sz="2200" dirty="0" smtClean="0"/>
              <a:t>strategizing how to develop synergy, supervisors’ </a:t>
            </a:r>
            <a:r>
              <a:rPr lang="en-US" sz="2200" dirty="0"/>
              <a:t>use and application of the change theory would be </a:t>
            </a:r>
            <a:r>
              <a:rPr lang="en-US" sz="2200" dirty="0" smtClean="0"/>
              <a:t>vital.</a:t>
            </a:r>
          </a:p>
          <a:p>
            <a:r>
              <a:rPr lang="en-US" sz="2200" dirty="0"/>
              <a:t>As argued by </a:t>
            </a:r>
            <a:r>
              <a:rPr lang="en-US" sz="2200" dirty="0" smtClean="0"/>
              <a:t>Welsh </a:t>
            </a:r>
            <a:r>
              <a:rPr lang="en-US" sz="2200" dirty="0"/>
              <a:t>&amp; </a:t>
            </a:r>
            <a:r>
              <a:rPr lang="en-US" sz="2200" dirty="0" smtClean="0"/>
              <a:t>Harris(2016), planned change theory could aid in changing </a:t>
            </a:r>
            <a:r>
              <a:rPr lang="en-US" sz="2200" dirty="0"/>
              <a:t>the perception of the </a:t>
            </a:r>
            <a:r>
              <a:rPr lang="en-US" sz="2200" dirty="0" smtClean="0"/>
              <a:t>officers </a:t>
            </a:r>
            <a:r>
              <a:rPr lang="en-US" sz="2200" dirty="0"/>
              <a:t>in regard to working </a:t>
            </a:r>
            <a:r>
              <a:rPr lang="en-US" sz="2200" dirty="0" smtClean="0"/>
              <a:t>together or collaborating in their line of duties in order to achieve </a:t>
            </a:r>
            <a:r>
              <a:rPr lang="en-US" sz="2200" dirty="0"/>
              <a:t>the best </a:t>
            </a:r>
            <a:r>
              <a:rPr lang="en-US" sz="2200" dirty="0" smtClean="0"/>
              <a:t>results.</a:t>
            </a:r>
          </a:p>
          <a:p>
            <a:r>
              <a:rPr lang="en-US" sz="2200" dirty="0" smtClean="0"/>
              <a:t>The theory assumes </a:t>
            </a:r>
            <a:r>
              <a:rPr lang="en-US" sz="2200" dirty="0"/>
              <a:t>that behavior is a vigorous balance of forces that function in contrasting </a:t>
            </a:r>
            <a:r>
              <a:rPr lang="en-US" sz="2200" dirty="0" smtClean="0"/>
              <a:t>directions (Welsh &amp; Harris (2016).</a:t>
            </a:r>
            <a:endParaRPr lang="en-US" sz="2200" dirty="0"/>
          </a:p>
        </p:txBody>
      </p:sp>
    </p:spTree>
    <p:extLst>
      <p:ext uri="{BB962C8B-B14F-4D97-AF65-F5344CB8AC3E}">
        <p14:creationId xmlns:p14="http://schemas.microsoft.com/office/powerpoint/2010/main" val="11020725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Evaluating the Effectiveness of Synergy Development Strategies</a:t>
            </a:r>
            <a:endParaRPr lang="en-US" dirty="0"/>
          </a:p>
        </p:txBody>
      </p:sp>
      <p:sp>
        <p:nvSpPr>
          <p:cNvPr id="3" name="Content Placeholder 2"/>
          <p:cNvSpPr>
            <a:spLocks noGrp="1"/>
          </p:cNvSpPr>
          <p:nvPr>
            <p:ph idx="1"/>
          </p:nvPr>
        </p:nvSpPr>
        <p:spPr>
          <a:xfrm>
            <a:off x="1855205" y="2222583"/>
            <a:ext cx="8596668" cy="3880773"/>
          </a:xfrm>
        </p:spPr>
        <p:txBody>
          <a:bodyPr>
            <a:normAutofit/>
          </a:bodyPr>
          <a:lstStyle/>
          <a:p>
            <a:r>
              <a:rPr lang="en-US" sz="2200" dirty="0" smtClean="0"/>
              <a:t>Effectiveness of synergy development strategies can </a:t>
            </a:r>
            <a:r>
              <a:rPr lang="en-US" sz="2200" dirty="0"/>
              <a:t>be evaluated by gathering </a:t>
            </a:r>
            <a:r>
              <a:rPr lang="en-US" sz="2200" dirty="0" smtClean="0"/>
              <a:t>officers’ feedback </a:t>
            </a:r>
            <a:r>
              <a:rPr lang="en-US" sz="2200" dirty="0"/>
              <a:t>about impact of </a:t>
            </a:r>
            <a:r>
              <a:rPr lang="en-US" sz="2200" dirty="0" smtClean="0"/>
              <a:t>the strategies put in place to develop teamwork. This will help in gauging their satisfaction and perhaps assessing their job performance after instituting the strategies. </a:t>
            </a:r>
            <a:endParaRPr lang="en-US" sz="2200" dirty="0"/>
          </a:p>
        </p:txBody>
      </p:sp>
    </p:spTree>
    <p:extLst>
      <p:ext uri="{BB962C8B-B14F-4D97-AF65-F5344CB8AC3E}">
        <p14:creationId xmlns:p14="http://schemas.microsoft.com/office/powerpoint/2010/main" val="3851255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1359260" y="1556155"/>
            <a:ext cx="8596668" cy="3880773"/>
          </a:xfrm>
        </p:spPr>
        <p:txBody>
          <a:bodyPr>
            <a:normAutofit/>
          </a:bodyPr>
          <a:lstStyle/>
          <a:p>
            <a:pPr>
              <a:buFont typeface="Wingdings" panose="05000000000000000000" pitchFamily="2" charset="2"/>
              <a:buChar char="v"/>
            </a:pPr>
            <a:r>
              <a:rPr lang="en-US" sz="2200" dirty="0" smtClean="0"/>
              <a:t>To develop synergy, a supervisor should be able to:</a:t>
            </a:r>
          </a:p>
          <a:p>
            <a:pPr lvl="1">
              <a:buFont typeface="Wingdings" panose="05000000000000000000" pitchFamily="2" charset="2"/>
              <a:buChar char="ü"/>
            </a:pPr>
            <a:r>
              <a:rPr lang="en-US" sz="2000" dirty="0" smtClean="0"/>
              <a:t>Motivate and communicate what officers need to do clearly and effectively</a:t>
            </a:r>
          </a:p>
          <a:p>
            <a:pPr lvl="1">
              <a:buFont typeface="Wingdings" panose="05000000000000000000" pitchFamily="2" charset="2"/>
              <a:buChar char="ü"/>
            </a:pPr>
            <a:r>
              <a:rPr lang="en-US" sz="2000" dirty="0" smtClean="0"/>
              <a:t>Coach and mentor the officers’ through the process of institutional change</a:t>
            </a:r>
          </a:p>
          <a:p>
            <a:pPr lvl="1">
              <a:buFont typeface="Wingdings" panose="05000000000000000000" pitchFamily="2" charset="2"/>
              <a:buChar char="ü"/>
            </a:pPr>
            <a:r>
              <a:rPr lang="en-US" sz="2000" dirty="0" smtClean="0"/>
              <a:t>Support and reinforce teamwork</a:t>
            </a:r>
          </a:p>
          <a:p>
            <a:pPr lvl="1">
              <a:buFont typeface="Wingdings" panose="05000000000000000000" pitchFamily="2" charset="2"/>
              <a:buChar char="ü"/>
            </a:pPr>
            <a:r>
              <a:rPr lang="en-US" sz="2000" dirty="0" smtClean="0"/>
              <a:t>Help build trust between team members through respect for the individual and their rights.</a:t>
            </a:r>
          </a:p>
          <a:p>
            <a:pPr lvl="1">
              <a:buFont typeface="Wingdings" panose="05000000000000000000" pitchFamily="2" charset="2"/>
              <a:buChar char="ü"/>
            </a:pPr>
            <a:endParaRPr lang="en-US" sz="2000" dirty="0"/>
          </a:p>
        </p:txBody>
      </p:sp>
    </p:spTree>
    <p:extLst>
      <p:ext uri="{BB962C8B-B14F-4D97-AF65-F5344CB8AC3E}">
        <p14:creationId xmlns:p14="http://schemas.microsoft.com/office/powerpoint/2010/main" val="32844493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CA2FF8-403A-48B2-8454-F25CC8A2E161}"/>
              </a:ext>
            </a:extLst>
          </p:cNvPr>
          <p:cNvSpPr>
            <a:spLocks noGrp="1"/>
          </p:cNvSpPr>
          <p:nvPr>
            <p:ph type="ctrTitle"/>
          </p:nvPr>
        </p:nvSpPr>
        <p:spPr>
          <a:xfrm>
            <a:off x="1154955" y="2451652"/>
            <a:ext cx="8825658" cy="1126435"/>
          </a:xfrm>
        </p:spPr>
        <p:txBody>
          <a:bodyPr/>
          <a:lstStyle/>
          <a:p>
            <a:pPr algn="ctr"/>
            <a:r>
              <a:rPr lang="en-US" dirty="0"/>
              <a:t>End of Course</a:t>
            </a:r>
          </a:p>
        </p:txBody>
      </p:sp>
      <p:sp>
        <p:nvSpPr>
          <p:cNvPr id="3" name="Subtitle 2">
            <a:extLst>
              <a:ext uri="{FF2B5EF4-FFF2-40B4-BE49-F238E27FC236}">
                <a16:creationId xmlns="" xmlns:a16="http://schemas.microsoft.com/office/drawing/2014/main" id="{DDF834F3-668B-4A14-A47A-DB23A860B2AD}"/>
              </a:ext>
            </a:extLst>
          </p:cNvPr>
          <p:cNvSpPr>
            <a:spLocks noGrp="1"/>
          </p:cNvSpPr>
          <p:nvPr>
            <p:ph type="subTitle" idx="1"/>
          </p:nvPr>
        </p:nvSpPr>
        <p:spPr>
          <a:xfrm>
            <a:off x="1154955" y="5247860"/>
            <a:ext cx="8825658" cy="636105"/>
          </a:xfrm>
        </p:spPr>
        <p:txBody>
          <a:bodyPr>
            <a:noAutofit/>
          </a:bodyPr>
          <a:lstStyle/>
          <a:p>
            <a:pPr algn="ctr"/>
            <a:r>
              <a:rPr lang="en-US" sz="3200" dirty="0" smtClean="0"/>
              <a:t>Ask and Respond to any Questions </a:t>
            </a:r>
            <a:endParaRPr lang="en-US" sz="3200" dirty="0"/>
          </a:p>
        </p:txBody>
      </p:sp>
    </p:spTree>
    <p:extLst>
      <p:ext uri="{BB962C8B-B14F-4D97-AF65-F5344CB8AC3E}">
        <p14:creationId xmlns:p14="http://schemas.microsoft.com/office/powerpoint/2010/main" val="3051748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6172200" cy="639762"/>
          </a:xfrm>
        </p:spPr>
        <p:txBody>
          <a:bodyPr>
            <a:normAutofit fontScale="90000"/>
          </a:bodyPr>
          <a:lstStyle/>
          <a:p>
            <a:r>
              <a:rPr lang="en-US" dirty="0">
                <a:latin typeface="Cambria"/>
                <a:cs typeface="Cambria"/>
              </a:rPr>
              <a:t>Questions</a:t>
            </a:r>
          </a:p>
        </p:txBody>
      </p:sp>
      <p:sp>
        <p:nvSpPr>
          <p:cNvPr id="4" name="Rectangle 3"/>
          <p:cNvSpPr/>
          <p:nvPr/>
        </p:nvSpPr>
        <p:spPr>
          <a:xfrm>
            <a:off x="1524000" y="6092078"/>
            <a:ext cx="9144000" cy="765922"/>
          </a:xfrm>
          <a:prstGeom prst="rect">
            <a:avLst/>
          </a:prstGeom>
          <a:solidFill>
            <a:srgbClr val="31859C"/>
          </a:solidFill>
          <a:ln>
            <a:solidFill>
              <a:srgbClr val="2159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Screen Shot 2015-08-05 at 8.08.44 P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0" y="1447800"/>
            <a:ext cx="1447800" cy="1752600"/>
          </a:xfrm>
          <a:prstGeom prst="rect">
            <a:avLst/>
          </a:prstGeom>
        </p:spPr>
      </p:pic>
      <p:sp>
        <p:nvSpPr>
          <p:cNvPr id="7" name="TextBox 6"/>
          <p:cNvSpPr txBox="1"/>
          <p:nvPr/>
        </p:nvSpPr>
        <p:spPr>
          <a:xfrm>
            <a:off x="3352800" y="3733800"/>
            <a:ext cx="5105400" cy="1084912"/>
          </a:xfrm>
          <a:prstGeom prst="rect">
            <a:avLst/>
          </a:prstGeom>
          <a:noFill/>
        </p:spPr>
        <p:txBody>
          <a:bodyPr wrap="square" rtlCol="0">
            <a:spAutoFit/>
          </a:bodyPr>
          <a:lstStyle/>
          <a:p>
            <a:pPr algn="ctr"/>
            <a:r>
              <a:rPr lang="en-US" b="1" dirty="0">
                <a:latin typeface="Cambria"/>
                <a:cs typeface="Cambria"/>
              </a:rPr>
              <a:t>Thank you for </a:t>
            </a:r>
            <a:r>
              <a:rPr lang="en-US" b="1" dirty="0">
                <a:latin typeface="Cambria"/>
                <a:cs typeface="Cambria"/>
              </a:rPr>
              <a:t>attending!</a:t>
            </a:r>
            <a:endParaRPr lang="en-US" b="1" dirty="0">
              <a:latin typeface="Cambria"/>
              <a:cs typeface="Cambria"/>
            </a:endParaRPr>
          </a:p>
          <a:p>
            <a:pPr algn="ctr"/>
            <a:endParaRPr lang="en-US" sz="1050" dirty="0">
              <a:latin typeface="Cambria"/>
              <a:cs typeface="Cambria"/>
            </a:endParaRPr>
          </a:p>
          <a:p>
            <a:pPr algn="ctr"/>
            <a:r>
              <a:rPr lang="en-US" dirty="0">
                <a:latin typeface="Cambria"/>
                <a:cs typeface="Cambria"/>
              </a:rPr>
              <a:t>Please remember to leave your comments on the feedback form given to you.</a:t>
            </a:r>
            <a:endParaRPr lang="en-US" dirty="0">
              <a:latin typeface="Cambria"/>
              <a:cs typeface="Cambria"/>
            </a:endParaRPr>
          </a:p>
        </p:txBody>
      </p:sp>
    </p:spTree>
    <p:extLst>
      <p:ext uri="{BB962C8B-B14F-4D97-AF65-F5344CB8AC3E}">
        <p14:creationId xmlns:p14="http://schemas.microsoft.com/office/powerpoint/2010/main" val="16225807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a:xfrm>
            <a:off x="677334" y="1618149"/>
            <a:ext cx="10620930" cy="4612170"/>
          </a:xfrm>
        </p:spPr>
        <p:txBody>
          <a:bodyPr>
            <a:normAutofit fontScale="77500" lnSpcReduction="20000"/>
          </a:bodyPr>
          <a:lstStyle/>
          <a:p>
            <a:r>
              <a:rPr lang="en-US" sz="2200" dirty="0" err="1" smtClean="0"/>
              <a:t>Breaugh</a:t>
            </a:r>
            <a:r>
              <a:rPr lang="en-US" sz="2200" dirty="0"/>
              <a:t>, J., Ritz, A., &amp; </a:t>
            </a:r>
            <a:r>
              <a:rPr lang="en-US" sz="2200" dirty="0" err="1"/>
              <a:t>Alfes</a:t>
            </a:r>
            <a:r>
              <a:rPr lang="en-US" sz="2200" dirty="0"/>
              <a:t>, K. (2018). Work motivation and public service motivation: disentangling varieties of motivation and job satisfaction. </a:t>
            </a:r>
            <a:r>
              <a:rPr lang="en-US" sz="2200" i="1" dirty="0"/>
              <a:t>Public Management Review</a:t>
            </a:r>
            <a:r>
              <a:rPr lang="en-US" sz="2200" dirty="0"/>
              <a:t>, </a:t>
            </a:r>
            <a:r>
              <a:rPr lang="en-US" sz="2200" i="1" dirty="0"/>
              <a:t>20</a:t>
            </a:r>
            <a:r>
              <a:rPr lang="en-US" sz="2200" dirty="0"/>
              <a:t>(10), 1423-1443</a:t>
            </a:r>
            <a:r>
              <a:rPr lang="en-US" sz="2200" dirty="0" smtClean="0"/>
              <a:t>.</a:t>
            </a:r>
          </a:p>
          <a:p>
            <a:r>
              <a:rPr lang="en-US" sz="2200" dirty="0"/>
              <a:t>Jensen, W. M. (2003). The quest for collaboration and cooperation: Communication is the most demanding adjustment between contract education providers and department of corrections staff in achieving a joint perspective of service coordination. </a:t>
            </a:r>
            <a:r>
              <a:rPr lang="en-US" sz="2200" i="1" dirty="0"/>
              <a:t>Journal of Correctional Education</a:t>
            </a:r>
            <a:r>
              <a:rPr lang="en-US" sz="2200" dirty="0"/>
              <a:t>, 98-104</a:t>
            </a:r>
            <a:r>
              <a:rPr lang="en-US" sz="2200" dirty="0" smtClean="0"/>
              <a:t>.</a:t>
            </a:r>
          </a:p>
          <a:p>
            <a:r>
              <a:rPr lang="en-US" sz="2200" dirty="0"/>
              <a:t>Lindquist, C. A., &amp; Whitehead, J. T. (1986). Burnout, job stress and job satisfaction among southern correctional officers: Perceptions and causal factors. </a:t>
            </a:r>
            <a:r>
              <a:rPr lang="en-US" sz="2200" i="1" dirty="0"/>
              <a:t>Journal of Offender Counseling Services Rehabilitation</a:t>
            </a:r>
            <a:r>
              <a:rPr lang="en-US" sz="2200" dirty="0"/>
              <a:t>, </a:t>
            </a:r>
            <a:r>
              <a:rPr lang="en-US" sz="2200" i="1" dirty="0"/>
              <a:t>10</a:t>
            </a:r>
            <a:r>
              <a:rPr lang="en-US" sz="2200" dirty="0"/>
              <a:t>(4), 5-26.</a:t>
            </a:r>
          </a:p>
          <a:p>
            <a:r>
              <a:rPr lang="en-US" sz="2200" dirty="0" err="1"/>
              <a:t>Marek</a:t>
            </a:r>
            <a:r>
              <a:rPr lang="en-US" sz="2200" dirty="0"/>
              <a:t>, T., </a:t>
            </a:r>
            <a:r>
              <a:rPr lang="en-US" sz="2200" dirty="0" err="1"/>
              <a:t>Schaufeli</a:t>
            </a:r>
            <a:r>
              <a:rPr lang="en-US" sz="2200" dirty="0"/>
              <a:t>, W. B., &amp; </a:t>
            </a:r>
            <a:r>
              <a:rPr lang="en-US" sz="2200" dirty="0" err="1"/>
              <a:t>Maslach</a:t>
            </a:r>
            <a:r>
              <a:rPr lang="en-US" sz="2200" dirty="0"/>
              <a:t>, C. (2017). </a:t>
            </a:r>
            <a:r>
              <a:rPr lang="en-US" sz="2200" i="1" dirty="0"/>
              <a:t>Professional burnout: Recent developments in theory and research</a:t>
            </a:r>
            <a:r>
              <a:rPr lang="en-US" sz="2200" dirty="0"/>
              <a:t>. </a:t>
            </a:r>
            <a:r>
              <a:rPr lang="en-US" sz="2200" dirty="0" err="1"/>
              <a:t>Routledge</a:t>
            </a:r>
            <a:r>
              <a:rPr lang="en-US" sz="2200" dirty="0"/>
              <a:t>.</a:t>
            </a:r>
          </a:p>
          <a:p>
            <a:r>
              <a:rPr lang="en-US" sz="2200" dirty="0" err="1" smtClean="0"/>
              <a:t>Seiter</a:t>
            </a:r>
            <a:r>
              <a:rPr lang="en-US" sz="2200" dirty="0"/>
              <a:t>, R. P. (2012). </a:t>
            </a:r>
            <a:r>
              <a:rPr lang="en-US" sz="2200" i="1" dirty="0"/>
              <a:t>Correctional administration: Integrating theory and practice</a:t>
            </a:r>
            <a:r>
              <a:rPr lang="en-US" sz="2200" dirty="0"/>
              <a:t>. Boston: Prentice Hall.</a:t>
            </a:r>
          </a:p>
          <a:p>
            <a:r>
              <a:rPr lang="en-US" sz="2200" dirty="0" smtClean="0"/>
              <a:t>Welsh</a:t>
            </a:r>
            <a:r>
              <a:rPr lang="en-US" sz="2200" dirty="0"/>
              <a:t>, W. N., &amp; Harris, P. W. (2016). </a:t>
            </a:r>
            <a:r>
              <a:rPr lang="en-US" sz="2200" i="1" dirty="0"/>
              <a:t>Criminal justice policy and planning: Planned change</a:t>
            </a:r>
            <a:r>
              <a:rPr lang="en-US" sz="2200" dirty="0"/>
              <a:t>. </a:t>
            </a:r>
            <a:r>
              <a:rPr lang="en-US" sz="2200" dirty="0" err="1"/>
              <a:t>Routledge</a:t>
            </a:r>
            <a:r>
              <a:rPr lang="en-US" sz="2200" dirty="0" smtClean="0"/>
              <a:t>.</a:t>
            </a:r>
          </a:p>
          <a:p>
            <a:r>
              <a:rPr lang="en-US" sz="2200" dirty="0" err="1" smtClean="0"/>
              <a:t>Wrzesniewski</a:t>
            </a:r>
            <a:r>
              <a:rPr lang="en-US" sz="2200" dirty="0"/>
              <a:t>, A., &amp; Dutton, J. E. (2001). Crafting a job: </a:t>
            </a:r>
            <a:r>
              <a:rPr lang="en-US" sz="2200" dirty="0" err="1"/>
              <a:t>Revisioning</a:t>
            </a:r>
            <a:r>
              <a:rPr lang="en-US" sz="2200" dirty="0"/>
              <a:t> employees as active crafters of their work. </a:t>
            </a:r>
            <a:r>
              <a:rPr lang="en-US" sz="2200" i="1" dirty="0"/>
              <a:t>Academy of management review</a:t>
            </a:r>
            <a:r>
              <a:rPr lang="en-US" sz="2200" dirty="0"/>
              <a:t>, </a:t>
            </a:r>
            <a:r>
              <a:rPr lang="en-US" sz="2200" i="1" dirty="0"/>
              <a:t>26</a:t>
            </a:r>
            <a:r>
              <a:rPr lang="en-US" sz="2200" dirty="0"/>
              <a:t>(2), 179-201.</a:t>
            </a:r>
          </a:p>
          <a:p>
            <a:endParaRPr lang="en-US" dirty="0"/>
          </a:p>
          <a:p>
            <a:endParaRPr lang="en-US" dirty="0" smtClean="0"/>
          </a:p>
          <a:p>
            <a:endParaRPr lang="en-US" dirty="0"/>
          </a:p>
        </p:txBody>
      </p:sp>
    </p:spTree>
    <p:extLst>
      <p:ext uri="{BB962C8B-B14F-4D97-AF65-F5344CB8AC3E}">
        <p14:creationId xmlns:p14="http://schemas.microsoft.com/office/powerpoint/2010/main" val="329054447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1982</TotalTime>
  <Words>3758</Words>
  <Application>Microsoft Office PowerPoint</Application>
  <PresentationFormat>Widescreen</PresentationFormat>
  <Paragraphs>211</Paragraphs>
  <Slides>35</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Arial</vt:lpstr>
      <vt:lpstr>Avenir Next</vt:lpstr>
      <vt:lpstr>Calibri</vt:lpstr>
      <vt:lpstr>Cambria</vt:lpstr>
      <vt:lpstr>Segoe UI Semibold</vt:lpstr>
      <vt:lpstr>Trebuchet MS</vt:lpstr>
      <vt:lpstr>Wingdings</vt:lpstr>
      <vt:lpstr>Wingdings 3</vt:lpstr>
      <vt:lpstr>Facet</vt:lpstr>
      <vt:lpstr>PowerPoint Presentation</vt:lpstr>
      <vt:lpstr>Introduction</vt:lpstr>
      <vt:lpstr>Learning Objectives</vt:lpstr>
      <vt:lpstr>What is Synergy?</vt:lpstr>
      <vt:lpstr>How to build a Synergized atmosphere</vt:lpstr>
      <vt:lpstr>Understanding how to synergize</vt:lpstr>
      <vt:lpstr>Strategies to Synergize</vt:lpstr>
      <vt:lpstr>PowerPoint Presentation</vt:lpstr>
      <vt:lpstr>PowerPoint Presentation</vt:lpstr>
      <vt:lpstr>PowerPoint Presentation</vt:lpstr>
      <vt:lpstr>Identifying Officers’ Personal Needs</vt:lpstr>
      <vt:lpstr>What to do next after identifying the challenges/personal needs?</vt:lpstr>
      <vt:lpstr>Develop a Strategy that will help solve the Challenges </vt:lpstr>
      <vt:lpstr>Integrate a framework for professional development towards synergy development practices </vt:lpstr>
      <vt:lpstr>PowerPoint Presentation</vt:lpstr>
      <vt:lpstr>PowerPoint Presentation</vt:lpstr>
      <vt:lpstr>PowerPoint Presentation</vt:lpstr>
      <vt:lpstr>PowerPoint Presentation</vt:lpstr>
      <vt:lpstr>Evaluation Continuation……..</vt:lpstr>
      <vt:lpstr>Supervisor’s Appraisal Rating</vt:lpstr>
      <vt:lpstr>How does performance evaluation help synergy development?</vt:lpstr>
      <vt:lpstr>In the next session we will learn that:</vt:lpstr>
      <vt:lpstr>Take a Break! </vt:lpstr>
      <vt:lpstr>Day 2 Training Session </vt:lpstr>
      <vt:lpstr>The relationship between Job Satisfaction and Synergy </vt:lpstr>
      <vt:lpstr>Understand that it is impossible for a broken system to facilitate Synergy! </vt:lpstr>
      <vt:lpstr>PowerPoint Presentation</vt:lpstr>
      <vt:lpstr>Consistency with Culture </vt:lpstr>
      <vt:lpstr>The Implementation Plan</vt:lpstr>
      <vt:lpstr>Integration of Planned Change Theory in Synergy Development</vt:lpstr>
      <vt:lpstr>Evaluating the Effectiveness of Synergy Development Strategies</vt:lpstr>
      <vt:lpstr>Summary</vt:lpstr>
      <vt:lpstr>End of Course</vt:lpstr>
      <vt:lpstr>Questions</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dc:creator>
  <cp:lastModifiedBy>Anne</cp:lastModifiedBy>
  <cp:revision>295</cp:revision>
  <dcterms:created xsi:type="dcterms:W3CDTF">2019-05-02T12:34:49Z</dcterms:created>
  <dcterms:modified xsi:type="dcterms:W3CDTF">2019-05-04T09:41:28Z</dcterms:modified>
</cp:coreProperties>
</file>